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7" r:id="rId1"/>
  </p:sldMasterIdLst>
  <p:notesMasterIdLst>
    <p:notesMasterId r:id="rId28"/>
  </p:notesMasterIdLst>
  <p:sldIdLst>
    <p:sldId id="256" r:id="rId2"/>
    <p:sldId id="263" r:id="rId3"/>
    <p:sldId id="258" r:id="rId4"/>
    <p:sldId id="257" r:id="rId5"/>
    <p:sldId id="259" r:id="rId6"/>
    <p:sldId id="260" r:id="rId7"/>
    <p:sldId id="261" r:id="rId8"/>
    <p:sldId id="262" r:id="rId9"/>
    <p:sldId id="264" r:id="rId10"/>
    <p:sldId id="268" r:id="rId11"/>
    <p:sldId id="265" r:id="rId12"/>
    <p:sldId id="271" r:id="rId13"/>
    <p:sldId id="272" r:id="rId14"/>
    <p:sldId id="266" r:id="rId15"/>
    <p:sldId id="270" r:id="rId16"/>
    <p:sldId id="273" r:id="rId17"/>
    <p:sldId id="274" r:id="rId18"/>
    <p:sldId id="275" r:id="rId19"/>
    <p:sldId id="276" r:id="rId20"/>
    <p:sldId id="283" r:id="rId21"/>
    <p:sldId id="278" r:id="rId22"/>
    <p:sldId id="279" r:id="rId23"/>
    <p:sldId id="280" r:id="rId24"/>
    <p:sldId id="281" r:id="rId25"/>
    <p:sldId id="282" r:id="rId26"/>
    <p:sldId id="267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9" autoAdjust="0"/>
    <p:restoredTop sz="94660"/>
  </p:normalViewPr>
  <p:slideViewPr>
    <p:cSldViewPr snapToGrid="0">
      <p:cViewPr>
        <p:scale>
          <a:sx n="66" d="100"/>
          <a:sy n="66" d="100"/>
        </p:scale>
        <p:origin x="90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xgoir\Desktop\FAO\ActivityInfo\14%20august%2019\2019.08.13_LRS_Comparison_Mapping_ActivityInfo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xgoir\Desktop\FAO\ActivityInfo\14%20august%2019\2019.08.13_LRS_Comparison_Mapping_ActivityInfo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xgoir\Desktop\FAO\ActivityInfo\14%20august%2019\2019.08.13_LRS_Comparison_Mapping_ActivityInfo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xgoir\Desktop\FAO\ActivityInfo\14%20august%2019\2019.08.13_LRS_Comparison_Mapping_ActivityInfo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xgoir\Desktop\FAO\ActivityInfo\14%20august%2019\2019.08.13_LRS_Comparison_Mapping_ActivityInfo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u-ES" baseline="0" dirty="0" err="1"/>
              <a:t>Overall</a:t>
            </a:r>
            <a:r>
              <a:rPr lang="eu-ES" baseline="0" dirty="0"/>
              <a:t>: </a:t>
            </a:r>
            <a:r>
              <a:rPr lang="eu-ES" baseline="0" dirty="0" err="1"/>
              <a:t>organizations</a:t>
            </a:r>
            <a:r>
              <a:rPr lang="eu-ES" baseline="0" dirty="0"/>
              <a:t> </a:t>
            </a:r>
            <a:r>
              <a:rPr lang="eu-ES" baseline="0" dirty="0" err="1"/>
              <a:t>reporting</a:t>
            </a:r>
            <a:r>
              <a:rPr lang="eu-ES" baseline="0" dirty="0"/>
              <a:t> in </a:t>
            </a:r>
            <a:r>
              <a:rPr lang="eu-ES" baseline="0" dirty="0" err="1"/>
              <a:t>ActivityInfo</a:t>
            </a:r>
            <a:r>
              <a:rPr lang="eu-ES" baseline="0" dirty="0"/>
              <a:t> </a:t>
            </a:r>
            <a:r>
              <a:rPr lang="eu-ES" baseline="0" dirty="0" err="1"/>
              <a:t>and</a:t>
            </a:r>
            <a:r>
              <a:rPr lang="eu-ES" baseline="0" dirty="0"/>
              <a:t> </a:t>
            </a:r>
            <a:r>
              <a:rPr lang="eu-ES" baseline="0" dirty="0" err="1"/>
              <a:t>being</a:t>
            </a:r>
            <a:r>
              <a:rPr lang="eu-ES" baseline="0" dirty="0"/>
              <a:t> </a:t>
            </a:r>
            <a:r>
              <a:rPr lang="eu-ES" baseline="0" dirty="0" err="1"/>
              <a:t>Mapped</a:t>
            </a:r>
            <a:r>
              <a:rPr lang="eu-ES" baseline="0" dirty="0"/>
              <a:t>.</a:t>
            </a:r>
            <a:endParaRPr lang="eu-ES" dirty="0"/>
          </a:p>
        </c:rich>
      </c:tx>
      <c:layout>
        <c:manualLayout>
          <c:xMode val="edge"/>
          <c:yMode val="edge"/>
          <c:x val="0.13701377952755905"/>
          <c:y val="3.24074074074074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>
        <c:manualLayout>
          <c:layoutTarget val="inner"/>
          <c:xMode val="edge"/>
          <c:yMode val="edge"/>
          <c:x val="8.4456036745406818E-2"/>
          <c:y val="0.20453703703703704"/>
          <c:w val="0.88498840769903764"/>
          <c:h val="0.6372069116360455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5F9-4FE7-BF54-723E2A580E44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5F9-4FE7-BF54-723E2A580E4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Analysis_1!$C$16:$C$18</c:f>
              <c:strCache>
                <c:ptCount val="3"/>
                <c:pt idx="0">
                  <c:v>Reporting ActivityInfo &amp; Mapping [32/64]</c:v>
                </c:pt>
                <c:pt idx="1">
                  <c:v>Mapped but not reporting on ActivityInfo [22/64]</c:v>
                </c:pt>
                <c:pt idx="2">
                  <c:v>Reporting on ActivityInfo but not Mapped [10/64]</c:v>
                </c:pt>
              </c:strCache>
            </c:strRef>
          </c:cat>
          <c:val>
            <c:numRef>
              <c:f>Analysis_1!$E$16:$E$18</c:f>
              <c:numCache>
                <c:formatCode>0%</c:formatCode>
                <c:ptCount val="3"/>
                <c:pt idx="0">
                  <c:v>0.5</c:v>
                </c:pt>
                <c:pt idx="1">
                  <c:v>0.34375</c:v>
                </c:pt>
                <c:pt idx="2">
                  <c:v>0.15625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5F9-4FE7-BF54-723E2A580E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4543968"/>
        <c:axId val="334544624"/>
      </c:barChart>
      <c:catAx>
        <c:axId val="334543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34544624"/>
        <c:crosses val="autoZero"/>
        <c:auto val="1"/>
        <c:lblAlgn val="ctr"/>
        <c:lblOffset val="100"/>
        <c:noMultiLvlLbl val="0"/>
      </c:catAx>
      <c:valAx>
        <c:axId val="334544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334543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u-ES" sz="1200" dirty="0" err="1"/>
              <a:t>Percentage</a:t>
            </a:r>
            <a:r>
              <a:rPr lang="eu-ES" sz="1200" baseline="0" dirty="0"/>
              <a:t> </a:t>
            </a:r>
            <a:r>
              <a:rPr lang="eu-ES" sz="1200" baseline="0" dirty="0" err="1"/>
              <a:t>of</a:t>
            </a:r>
            <a:r>
              <a:rPr lang="eu-ES" sz="1200" baseline="0" dirty="0"/>
              <a:t> </a:t>
            </a:r>
            <a:r>
              <a:rPr lang="eu-ES" sz="1200" baseline="0" dirty="0" err="1"/>
              <a:t>Organization</a:t>
            </a:r>
            <a:r>
              <a:rPr lang="eu-ES" sz="1200" baseline="0" dirty="0"/>
              <a:t> </a:t>
            </a:r>
            <a:r>
              <a:rPr lang="eu-ES" sz="1200" baseline="0" dirty="0" err="1"/>
              <a:t>Reported</a:t>
            </a:r>
            <a:r>
              <a:rPr lang="eu-ES" sz="1200" baseline="0" dirty="0"/>
              <a:t> </a:t>
            </a:r>
            <a:r>
              <a:rPr lang="eu-ES" sz="1200" baseline="0" dirty="0" err="1"/>
              <a:t>and</a:t>
            </a:r>
            <a:r>
              <a:rPr lang="eu-ES" sz="1200" baseline="0" dirty="0"/>
              <a:t> </a:t>
            </a:r>
            <a:r>
              <a:rPr lang="eu-ES" sz="1200" baseline="0" dirty="0" err="1"/>
              <a:t>Mapped</a:t>
            </a:r>
            <a:r>
              <a:rPr lang="eu-ES" sz="1200" baseline="0" dirty="0"/>
              <a:t> </a:t>
            </a:r>
            <a:r>
              <a:rPr lang="eu-ES" sz="1200" baseline="0" dirty="0" err="1"/>
              <a:t>by</a:t>
            </a:r>
            <a:r>
              <a:rPr lang="eu-ES" sz="1200" baseline="0" dirty="0"/>
              <a:t> RRP </a:t>
            </a:r>
            <a:r>
              <a:rPr lang="eu-ES" sz="1200" baseline="0" dirty="0" err="1"/>
              <a:t>Objectives</a:t>
            </a:r>
            <a:endParaRPr lang="eu-ES" sz="12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133-4DCF-B7CE-13BBF6DEAC6E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133-4DCF-B7CE-13BBF6DEAC6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'Objective Overview'!$A$2:$A$4</c:f>
              <c:strCache>
                <c:ptCount val="3"/>
                <c:pt idx="0">
                  <c:v>Organizations focuings on O1 [61/64]</c:v>
                </c:pt>
                <c:pt idx="1">
                  <c:v>Organizations focuings on O2 [52/64]</c:v>
                </c:pt>
                <c:pt idx="2">
                  <c:v>Organizations focuings on O3 [27/64]</c:v>
                </c:pt>
              </c:strCache>
            </c:strRef>
          </c:cat>
          <c:val>
            <c:numRef>
              <c:f>'Objective Overview'!$C$2:$C$4</c:f>
              <c:numCache>
                <c:formatCode>0%</c:formatCode>
                <c:ptCount val="3"/>
                <c:pt idx="0">
                  <c:v>0.953125</c:v>
                </c:pt>
                <c:pt idx="1">
                  <c:v>0.8125</c:v>
                </c:pt>
                <c:pt idx="2">
                  <c:v>0.421875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133-4DCF-B7CE-13BBF6DEAC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85148184"/>
        <c:axId val="685153432"/>
      </c:barChart>
      <c:catAx>
        <c:axId val="685148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685153432"/>
        <c:crosses val="autoZero"/>
        <c:auto val="1"/>
        <c:lblAlgn val="ctr"/>
        <c:lblOffset val="100"/>
        <c:noMultiLvlLbl val="0"/>
      </c:catAx>
      <c:valAx>
        <c:axId val="685153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685148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u-ES"/>
              <a:t>Organizations</a:t>
            </a:r>
            <a:r>
              <a:rPr lang="eu-ES" baseline="0"/>
              <a:t> Contributing to RRP O1</a:t>
            </a:r>
            <a:endParaRPr lang="eu-E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AF8-4D28-926D-AE3A340EE613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AF8-4D28-926D-AE3A340EE61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Objective_1!$C$16:$C$18</c:f>
              <c:strCache>
                <c:ptCount val="3"/>
                <c:pt idx="0">
                  <c:v>Reporting Activity info &amp; Mapping [29/61]</c:v>
                </c:pt>
                <c:pt idx="1">
                  <c:v>Mapped but not reporting on Activity Info [22/61]</c:v>
                </c:pt>
                <c:pt idx="2">
                  <c:v>Reporting on Activity Info but not Mapped [10/61]</c:v>
                </c:pt>
              </c:strCache>
            </c:strRef>
          </c:cat>
          <c:val>
            <c:numRef>
              <c:f>Objective_1!$E$16:$E$18</c:f>
              <c:numCache>
                <c:formatCode>0%</c:formatCode>
                <c:ptCount val="3"/>
                <c:pt idx="0">
                  <c:v>0.47540983606557374</c:v>
                </c:pt>
                <c:pt idx="1">
                  <c:v>0.36065573770491804</c:v>
                </c:pt>
                <c:pt idx="2">
                  <c:v>0.16393442622950818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AF8-4D28-926D-AE3A340EE61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63674008"/>
        <c:axId val="563674992"/>
      </c:barChart>
      <c:catAx>
        <c:axId val="563674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563674992"/>
        <c:crosses val="autoZero"/>
        <c:auto val="1"/>
        <c:lblAlgn val="ctr"/>
        <c:lblOffset val="100"/>
        <c:noMultiLvlLbl val="0"/>
      </c:catAx>
      <c:valAx>
        <c:axId val="563674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563674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u-ES"/>
              <a:t>Organizations</a:t>
            </a:r>
            <a:r>
              <a:rPr lang="eu-ES" baseline="0"/>
              <a:t> Contributing to RRP O2</a:t>
            </a:r>
            <a:endParaRPr lang="eu-E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5E8-4B65-9C2C-F366646A899F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5E8-4B65-9C2C-F366646A899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Objective_2!$C$16:$C$18</c:f>
              <c:strCache>
                <c:ptCount val="3"/>
                <c:pt idx="0">
                  <c:v>Reporting ActivityInfo &amp; Mapping [22/52]</c:v>
                </c:pt>
                <c:pt idx="1">
                  <c:v>Mapped but not reporting on ActivityInfo [23/52]</c:v>
                </c:pt>
                <c:pt idx="2">
                  <c:v>Reporting on ActivityInfo but not Mapped [7/52]</c:v>
                </c:pt>
              </c:strCache>
            </c:strRef>
          </c:cat>
          <c:val>
            <c:numRef>
              <c:f>Objective_2!$E$16:$E$18</c:f>
              <c:numCache>
                <c:formatCode>0%</c:formatCode>
                <c:ptCount val="3"/>
                <c:pt idx="0">
                  <c:v>0.42307692307692307</c:v>
                </c:pt>
                <c:pt idx="1">
                  <c:v>0.44230769230769229</c:v>
                </c:pt>
                <c:pt idx="2">
                  <c:v>0.13461538461538461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5E8-4B65-9C2C-F366646A899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81409936"/>
        <c:axId val="681408296"/>
      </c:barChart>
      <c:catAx>
        <c:axId val="681409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681408296"/>
        <c:crosses val="autoZero"/>
        <c:auto val="1"/>
        <c:lblAlgn val="ctr"/>
        <c:lblOffset val="100"/>
        <c:noMultiLvlLbl val="0"/>
      </c:catAx>
      <c:valAx>
        <c:axId val="681408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681409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u-ES"/>
              <a:t>Organizations Contributing to RRP O3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u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F3D-48C6-AF76-24AD5441C1E5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F3D-48C6-AF76-24AD5441C1E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u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Objective_3!$C$16:$C$18</c:f>
              <c:strCache>
                <c:ptCount val="3"/>
                <c:pt idx="0">
                  <c:v>Reporting ActivityInfo &amp; Mapping [4/27]</c:v>
                </c:pt>
                <c:pt idx="1">
                  <c:v>Mapped but not reporting on ActivityInfo [19/27]</c:v>
                </c:pt>
                <c:pt idx="2">
                  <c:v>Reporting on ActivityInfo but not Mapped [4/27]</c:v>
                </c:pt>
              </c:strCache>
            </c:strRef>
          </c:cat>
          <c:val>
            <c:numRef>
              <c:f>Objective_3!$E$16:$E$18</c:f>
              <c:numCache>
                <c:formatCode>0%</c:formatCode>
                <c:ptCount val="3"/>
                <c:pt idx="0">
                  <c:v>0.14814814814814814</c:v>
                </c:pt>
                <c:pt idx="1">
                  <c:v>0.70370370370370372</c:v>
                </c:pt>
                <c:pt idx="2">
                  <c:v>0.14814814814814814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F3D-48C6-AF76-24AD5441C1E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85144576"/>
        <c:axId val="685140640"/>
      </c:barChart>
      <c:catAx>
        <c:axId val="685144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685140640"/>
        <c:crosses val="autoZero"/>
        <c:auto val="1"/>
        <c:lblAlgn val="ctr"/>
        <c:lblOffset val="100"/>
        <c:noMultiLvlLbl val="0"/>
      </c:catAx>
      <c:valAx>
        <c:axId val="685140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u-ES"/>
          </a:p>
        </c:txPr>
        <c:crossAx val="685144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u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u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87DAAC-8097-4FFE-9CCD-573E5E4247AA}" type="datetimeFigureOut">
              <a:rPr lang="eu-ES" smtClean="0"/>
              <a:t>2019/8/20</a:t>
            </a:fld>
            <a:endParaRPr lang="eu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u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u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u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9B2D72-7B54-4612-B8F0-62F5A75220F0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3407250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u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9B2D72-7B54-4612-B8F0-62F5A75220F0}" type="slidenum">
              <a:rPr lang="eu-ES" smtClean="0"/>
              <a:t>25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3580989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BB-47B1-4346-BF18-FAB64051CF6B}" type="datetimeFigureOut">
              <a:rPr lang="eu-ES" smtClean="0"/>
              <a:t>2019/8/20</a:t>
            </a:fld>
            <a:endParaRPr lang="eu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85F24-DC2A-4CA2-BF80-1A8C136FEFB2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3285553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BB-47B1-4346-BF18-FAB64051CF6B}" type="datetimeFigureOut">
              <a:rPr lang="eu-ES" smtClean="0"/>
              <a:t>2019/8/20</a:t>
            </a:fld>
            <a:endParaRPr lang="eu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85F24-DC2A-4CA2-BF80-1A8C136FEFB2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1762966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BB-47B1-4346-BF18-FAB64051CF6B}" type="datetimeFigureOut">
              <a:rPr lang="eu-ES" smtClean="0"/>
              <a:t>2019/8/20</a:t>
            </a:fld>
            <a:endParaRPr lang="eu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85F24-DC2A-4CA2-BF80-1A8C136FEFB2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2275177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BB-47B1-4346-BF18-FAB64051CF6B}" type="datetimeFigureOut">
              <a:rPr lang="eu-ES" smtClean="0"/>
              <a:t>2019/8/20</a:t>
            </a:fld>
            <a:endParaRPr lang="eu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85F24-DC2A-4CA2-BF80-1A8C136FEFB2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670350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BB-47B1-4346-BF18-FAB64051CF6B}" type="datetimeFigureOut">
              <a:rPr lang="eu-ES" smtClean="0"/>
              <a:t>2019/8/20</a:t>
            </a:fld>
            <a:endParaRPr lang="eu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85F24-DC2A-4CA2-BF80-1A8C136FEFB2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1374685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BB-47B1-4346-BF18-FAB64051CF6B}" type="datetimeFigureOut">
              <a:rPr lang="eu-ES" smtClean="0"/>
              <a:t>2019/8/20</a:t>
            </a:fld>
            <a:endParaRPr lang="eu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85F24-DC2A-4CA2-BF80-1A8C136FEFB2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3946947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BB-47B1-4346-BF18-FAB64051CF6B}" type="datetimeFigureOut">
              <a:rPr lang="eu-ES" smtClean="0"/>
              <a:t>2019/8/20</a:t>
            </a:fld>
            <a:endParaRPr lang="eu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85F24-DC2A-4CA2-BF80-1A8C136FEFB2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1021609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BB-47B1-4346-BF18-FAB64051CF6B}" type="datetimeFigureOut">
              <a:rPr lang="eu-ES" smtClean="0"/>
              <a:t>2019/8/20</a:t>
            </a:fld>
            <a:endParaRPr lang="eu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85F24-DC2A-4CA2-BF80-1A8C136FEFB2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565565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BB-47B1-4346-BF18-FAB64051CF6B}" type="datetimeFigureOut">
              <a:rPr lang="eu-ES" smtClean="0"/>
              <a:t>2019/8/20</a:t>
            </a:fld>
            <a:endParaRPr lang="eu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85F24-DC2A-4CA2-BF80-1A8C136FEFB2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4089467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BB-47B1-4346-BF18-FAB64051CF6B}" type="datetimeFigureOut">
              <a:rPr lang="eu-ES" smtClean="0"/>
              <a:t>2019/8/20</a:t>
            </a:fld>
            <a:endParaRPr lang="eu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85F24-DC2A-4CA2-BF80-1A8C136FEFB2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788195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BB-47B1-4346-BF18-FAB64051CF6B}" type="datetimeFigureOut">
              <a:rPr lang="eu-ES" smtClean="0"/>
              <a:t>2019/8/20</a:t>
            </a:fld>
            <a:endParaRPr lang="eu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u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85F24-DC2A-4CA2-BF80-1A8C136FEFB2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2744313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125BB-47B1-4346-BF18-FAB64051CF6B}" type="datetimeFigureOut">
              <a:rPr lang="eu-ES" smtClean="0"/>
              <a:t>2019/8/20</a:t>
            </a:fld>
            <a:endParaRPr lang="eu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u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85F24-DC2A-4CA2-BF80-1A8C136FEFB2}" type="slidenum">
              <a:rPr lang="eu-ES" smtClean="0"/>
              <a:t>‹Nº›</a:t>
            </a:fld>
            <a:endParaRPr lang="eu-ES"/>
          </a:p>
        </p:txBody>
      </p:sp>
    </p:spTree>
    <p:extLst>
      <p:ext uri="{BB962C8B-B14F-4D97-AF65-F5344CB8AC3E}">
        <p14:creationId xmlns:p14="http://schemas.microsoft.com/office/powerpoint/2010/main" val="4233614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04AD9C-C62D-4246-BC35-7CD56FDA8A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0919" y="963877"/>
            <a:ext cx="3494362" cy="493024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Refugee Response Plan:</a:t>
            </a:r>
            <a:br>
              <a:rPr lang="en-US" sz="4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r>
              <a:rPr lang="en-US" sz="44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Livelihoods &amp; Resilience Sector</a:t>
            </a:r>
            <a:br>
              <a:rPr lang="en-US" sz="4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endParaRPr lang="en-US" sz="4400" kern="12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9FC62B-C096-4AF3-9298-EC663DF00D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03031" y="2768600"/>
            <a:ext cx="4510869" cy="275619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dirty="0"/>
              <a:t>Mapping and Reporting Results </a:t>
            </a:r>
          </a:p>
          <a:p>
            <a:pPr algn="l"/>
            <a:r>
              <a:rPr lang="en-US" dirty="0"/>
              <a:t>(January-June 2019)</a:t>
            </a:r>
            <a:r>
              <a:rPr lang="en-US" sz="2000" dirty="0"/>
              <a:t>				</a:t>
            </a:r>
          </a:p>
          <a:p>
            <a:pPr algn="l"/>
            <a:endParaRPr lang="en-US" sz="2000" dirty="0"/>
          </a:p>
          <a:p>
            <a:pPr algn="l"/>
            <a:endParaRPr lang="en-US" sz="2000" dirty="0"/>
          </a:p>
          <a:p>
            <a:pPr algn="l"/>
            <a:endParaRPr lang="en-US" sz="2000" dirty="0"/>
          </a:p>
          <a:p>
            <a:pPr algn="l"/>
            <a:endParaRPr lang="en-US" sz="2000" dirty="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902ECB8A-78BF-4876-9459-FD534A4C9BC6}"/>
              </a:ext>
            </a:extLst>
          </p:cNvPr>
          <p:cNvSpPr/>
          <p:nvPr/>
        </p:nvSpPr>
        <p:spPr>
          <a:xfrm>
            <a:off x="7638519" y="5524791"/>
            <a:ext cx="39507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					20 August 2019</a:t>
            </a:r>
          </a:p>
        </p:txBody>
      </p:sp>
    </p:spTree>
    <p:extLst>
      <p:ext uri="{BB962C8B-B14F-4D97-AF65-F5344CB8AC3E}">
        <p14:creationId xmlns:p14="http://schemas.microsoft.com/office/powerpoint/2010/main" val="37010405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7AE642-7043-42C1-AD43-66E469093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0" y="1863725"/>
            <a:ext cx="3717758" cy="1325563"/>
          </a:xfrm>
        </p:spPr>
        <p:txBody>
          <a:bodyPr>
            <a:normAutofit fontScale="90000"/>
          </a:bodyPr>
          <a:lstStyle/>
          <a:p>
            <a:r>
              <a:rPr lang="eu-ES" dirty="0">
                <a:solidFill>
                  <a:schemeClr val="accent1">
                    <a:lumMod val="75000"/>
                  </a:schemeClr>
                </a:solidFill>
              </a:rPr>
              <a:t># </a:t>
            </a:r>
            <a:r>
              <a:rPr lang="eu-ES" dirty="0" err="1">
                <a:solidFill>
                  <a:schemeClr val="accent1">
                    <a:lumMod val="75000"/>
                  </a:schemeClr>
                </a:solidFill>
              </a:rPr>
              <a:t>of</a:t>
            </a:r>
            <a:r>
              <a:rPr lang="eu-E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u-ES" dirty="0" err="1">
                <a:solidFill>
                  <a:schemeClr val="accent1">
                    <a:lumMod val="75000"/>
                  </a:schemeClr>
                </a:solidFill>
              </a:rPr>
              <a:t>market</a:t>
            </a:r>
            <a:r>
              <a:rPr lang="eu-E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u-ES" dirty="0" err="1">
                <a:solidFill>
                  <a:schemeClr val="accent1">
                    <a:lumMod val="75000"/>
                  </a:schemeClr>
                </a:solidFill>
              </a:rPr>
              <a:t>assessments</a:t>
            </a:r>
            <a:r>
              <a:rPr lang="eu-E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u-ES" dirty="0" err="1">
                <a:solidFill>
                  <a:schemeClr val="accent1">
                    <a:lumMod val="75000"/>
                  </a:schemeClr>
                </a:solidFill>
              </a:rPr>
              <a:t>completed</a:t>
            </a:r>
            <a:endParaRPr lang="eu-ES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0FAD9890-781C-492A-869C-AAEFC01D81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7609093"/>
              </p:ext>
            </p:extLst>
          </p:nvPr>
        </p:nvGraphicFramePr>
        <p:xfrm>
          <a:off x="4778542" y="914398"/>
          <a:ext cx="5133473" cy="50292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7185">
                  <a:extLst>
                    <a:ext uri="{9D8B030D-6E8A-4147-A177-3AD203B41FA5}">
                      <a16:colId xmlns:a16="http://schemas.microsoft.com/office/drawing/2014/main" val="2764078780"/>
                    </a:ext>
                  </a:extLst>
                </a:gridCol>
                <a:gridCol w="1480810">
                  <a:extLst>
                    <a:ext uri="{9D8B030D-6E8A-4147-A177-3AD203B41FA5}">
                      <a16:colId xmlns:a16="http://schemas.microsoft.com/office/drawing/2014/main" val="842838285"/>
                    </a:ext>
                  </a:extLst>
                </a:gridCol>
                <a:gridCol w="3435478">
                  <a:extLst>
                    <a:ext uri="{9D8B030D-6E8A-4147-A177-3AD203B41FA5}">
                      <a16:colId xmlns:a16="http://schemas.microsoft.com/office/drawing/2014/main" val="993313581"/>
                    </a:ext>
                  </a:extLst>
                </a:gridCol>
              </a:tblGrid>
              <a:tr h="412230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Arua</a:t>
                      </a:r>
                      <a:endParaRPr lang="eu-ES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400" u="none" strike="noStrike" dirty="0">
                          <a:effectLst/>
                        </a:rPr>
                        <a:t>1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22956580"/>
                  </a:ext>
                </a:extLst>
              </a:tr>
              <a:tr h="412230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Partners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400" u="none" strike="noStrike" dirty="0">
                          <a:effectLst/>
                        </a:rPr>
                        <a:t>DCA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20321057"/>
                  </a:ext>
                </a:extLst>
              </a:tr>
              <a:tr h="432841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Refugee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Origin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400" u="none" strike="noStrike">
                          <a:effectLst/>
                        </a:rPr>
                        <a:t>SSD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37793780"/>
                  </a:ext>
                </a:extLst>
              </a:tr>
              <a:tr h="412230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u-ES" sz="14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Kiryandongo</a:t>
                      </a:r>
                      <a:endParaRPr lang="eu-ES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4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5304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33783349"/>
                  </a:ext>
                </a:extLst>
              </a:tr>
              <a:tr h="412230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Partners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400" u="none" strike="noStrike">
                          <a:effectLst/>
                        </a:rPr>
                        <a:t>SCI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87785307"/>
                  </a:ext>
                </a:extLst>
              </a:tr>
              <a:tr h="432841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Refugee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Origin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400" u="none" strike="noStrike">
                          <a:effectLst/>
                        </a:rPr>
                        <a:t>South Sudanese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99622564"/>
                  </a:ext>
                </a:extLst>
              </a:tr>
              <a:tr h="412230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3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Obongi</a:t>
                      </a:r>
                      <a:endParaRPr lang="eu-ES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400" u="none" strike="noStrike" dirty="0">
                          <a:effectLst/>
                        </a:rPr>
                        <a:t>1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5193349"/>
                  </a:ext>
                </a:extLst>
              </a:tr>
              <a:tr h="412230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Partners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400" u="none" strike="noStrike" dirty="0">
                          <a:effectLst/>
                        </a:rPr>
                        <a:t>VEDCO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11121654"/>
                  </a:ext>
                </a:extLst>
              </a:tr>
              <a:tr h="432841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Refugee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Origin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400" u="none" strike="noStrike">
                          <a:effectLst/>
                        </a:rPr>
                        <a:t>SSD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62872452"/>
                  </a:ext>
                </a:extLst>
              </a:tr>
              <a:tr h="412230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4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Yumbe</a:t>
                      </a:r>
                      <a:endParaRPr lang="eu-ES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400" u="none" strike="noStrike">
                          <a:effectLst/>
                        </a:rPr>
                        <a:t>5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46391745"/>
                  </a:ext>
                </a:extLst>
              </a:tr>
              <a:tr h="412230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Partners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400" u="none" strike="noStrike">
                          <a:effectLst/>
                        </a:rPr>
                        <a:t>CRS, DCA, SCI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27116570"/>
                  </a:ext>
                </a:extLst>
              </a:tr>
              <a:tr h="432841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Refugee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Origin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400" u="none" strike="noStrike" dirty="0" err="1">
                          <a:effectLst/>
                        </a:rPr>
                        <a:t>Host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Community</a:t>
                      </a:r>
                      <a:r>
                        <a:rPr lang="eu-ES" sz="1400" u="none" strike="noStrike" dirty="0">
                          <a:effectLst/>
                        </a:rPr>
                        <a:t> + SSD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76903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5953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B03381-1020-4559-9C4E-AF33D5428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35242"/>
            <a:ext cx="1475874" cy="4154905"/>
          </a:xfrm>
        </p:spPr>
        <p:txBody>
          <a:bodyPr>
            <a:noAutofit/>
          </a:bodyPr>
          <a:lstStyle/>
          <a:p>
            <a:pPr algn="ctr"/>
            <a:r>
              <a:rPr lang="en-US" sz="2000" dirty="0">
                <a:solidFill>
                  <a:schemeClr val="accent1"/>
                </a:solidFill>
              </a:rPr>
              <a:t># of tons of agriculture inputs distributed</a:t>
            </a:r>
            <a:endParaRPr lang="eu-ES" sz="2000" dirty="0">
              <a:solidFill>
                <a:schemeClr val="accent1"/>
              </a:solidFill>
            </a:endParaRPr>
          </a:p>
        </p:txBody>
      </p:sp>
      <p:graphicFrame>
        <p:nvGraphicFramePr>
          <p:cNvPr id="10" name="Marcador de contenido 9">
            <a:extLst>
              <a:ext uri="{FF2B5EF4-FFF2-40B4-BE49-F238E27FC236}">
                <a16:creationId xmlns:a16="http://schemas.microsoft.com/office/drawing/2014/main" id="{CE931426-2F81-48C8-B4E9-5B851DC6E51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0363806"/>
              </p:ext>
            </p:extLst>
          </p:nvPr>
        </p:nvGraphicFramePr>
        <p:xfrm>
          <a:off x="1363579" y="0"/>
          <a:ext cx="10828422" cy="68694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1299">
                  <a:extLst>
                    <a:ext uri="{9D8B030D-6E8A-4147-A177-3AD203B41FA5}">
                      <a16:colId xmlns:a16="http://schemas.microsoft.com/office/drawing/2014/main" val="1766677001"/>
                    </a:ext>
                  </a:extLst>
                </a:gridCol>
                <a:gridCol w="1181053">
                  <a:extLst>
                    <a:ext uri="{9D8B030D-6E8A-4147-A177-3AD203B41FA5}">
                      <a16:colId xmlns:a16="http://schemas.microsoft.com/office/drawing/2014/main" val="3874758297"/>
                    </a:ext>
                  </a:extLst>
                </a:gridCol>
                <a:gridCol w="1446335">
                  <a:extLst>
                    <a:ext uri="{9D8B030D-6E8A-4147-A177-3AD203B41FA5}">
                      <a16:colId xmlns:a16="http://schemas.microsoft.com/office/drawing/2014/main" val="1407135561"/>
                    </a:ext>
                  </a:extLst>
                </a:gridCol>
                <a:gridCol w="926145">
                  <a:extLst>
                    <a:ext uri="{9D8B030D-6E8A-4147-A177-3AD203B41FA5}">
                      <a16:colId xmlns:a16="http://schemas.microsoft.com/office/drawing/2014/main" val="2884215417"/>
                    </a:ext>
                  </a:extLst>
                </a:gridCol>
                <a:gridCol w="1135736">
                  <a:extLst>
                    <a:ext uri="{9D8B030D-6E8A-4147-A177-3AD203B41FA5}">
                      <a16:colId xmlns:a16="http://schemas.microsoft.com/office/drawing/2014/main" val="3007138292"/>
                    </a:ext>
                  </a:extLst>
                </a:gridCol>
                <a:gridCol w="970629">
                  <a:extLst>
                    <a:ext uri="{9D8B030D-6E8A-4147-A177-3AD203B41FA5}">
                      <a16:colId xmlns:a16="http://schemas.microsoft.com/office/drawing/2014/main" val="3626407348"/>
                    </a:ext>
                  </a:extLst>
                </a:gridCol>
                <a:gridCol w="1114845">
                  <a:extLst>
                    <a:ext uri="{9D8B030D-6E8A-4147-A177-3AD203B41FA5}">
                      <a16:colId xmlns:a16="http://schemas.microsoft.com/office/drawing/2014/main" val="2613655887"/>
                    </a:ext>
                  </a:extLst>
                </a:gridCol>
                <a:gridCol w="1761935">
                  <a:extLst>
                    <a:ext uri="{9D8B030D-6E8A-4147-A177-3AD203B41FA5}">
                      <a16:colId xmlns:a16="http://schemas.microsoft.com/office/drawing/2014/main" val="1808281958"/>
                    </a:ext>
                  </a:extLst>
                </a:gridCol>
                <a:gridCol w="1430445">
                  <a:extLst>
                    <a:ext uri="{9D8B030D-6E8A-4147-A177-3AD203B41FA5}">
                      <a16:colId xmlns:a16="http://schemas.microsoft.com/office/drawing/2014/main" val="2428234426"/>
                    </a:ext>
                  </a:extLst>
                </a:gridCol>
              </a:tblGrid>
              <a:tr h="256847">
                <a:tc>
                  <a:txBody>
                    <a:bodyPr/>
                    <a:lstStyle/>
                    <a:p>
                      <a:pPr algn="ctr" fontAlgn="b"/>
                      <a:endParaRPr lang="eu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(</a:t>
                      </a:r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seeds</a:t>
                      </a:r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in </a:t>
                      </a:r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tons</a:t>
                      </a:r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lang="eu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(</a:t>
                      </a:r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agriculture</a:t>
                      </a:r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tools</a:t>
                      </a:r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lang="eu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(</a:t>
                      </a:r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fertilizer</a:t>
                      </a:r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in </a:t>
                      </a:r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tons</a:t>
                      </a:r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lang="eu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(</a:t>
                      </a:r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livestock</a:t>
                      </a:r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- </a:t>
                      </a:r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animals</a:t>
                      </a:r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lang="eu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u-ES" sz="900" b="1" u="none" strike="noStrike">
                          <a:solidFill>
                            <a:schemeClr val="bg1"/>
                          </a:solidFill>
                          <a:effectLst/>
                        </a:rPr>
                        <a:t> (feeds in tons)</a:t>
                      </a:r>
                      <a:endParaRPr lang="eu-ES" sz="9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(</a:t>
                      </a:r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vaccines</a:t>
                      </a:r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lang="eu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(</a:t>
                      </a:r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crop</a:t>
                      </a:r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pest</a:t>
                      </a:r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/</a:t>
                      </a:r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disease</a:t>
                      </a:r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lang="eu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(</a:t>
                      </a:r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mechanics</a:t>
                      </a:r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tools</a:t>
                      </a:r>
                      <a:r>
                        <a:rPr lang="eu-ES" sz="9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lang="eu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3506144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Adjumani</a:t>
                      </a:r>
                      <a:endParaRPr lang="eu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</a:rPr>
                        <a:t>0,2267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4144336411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Partners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1 (LWF)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 dirty="0">
                          <a:effectLst/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3599442955"/>
                  </a:ext>
                </a:extLst>
              </a:tr>
              <a:tr h="256847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Refugee</a:t>
                      </a:r>
                      <a:r>
                        <a:rPr lang="eu-ES" sz="900" u="none" strike="noStrike" dirty="0">
                          <a:effectLst/>
                        </a:rPr>
                        <a:t> </a:t>
                      </a:r>
                      <a:r>
                        <a:rPr lang="eu-ES" sz="900" u="none" strike="noStrike" dirty="0" err="1">
                          <a:effectLst/>
                        </a:rPr>
                        <a:t>Origin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South Sudanese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221145543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u-ES" sz="900" b="1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Arua</a:t>
                      </a:r>
                      <a:endParaRPr lang="eu-ES" sz="9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664" marR="5664" marT="5664" marB="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30304,379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3288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11236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3,3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88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>
                          <a:effectLst/>
                        </a:rPr>
                        <a:t>765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4066721633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Partners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9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4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1 (WVI)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>
                          <a:effectLst/>
                        </a:rPr>
                        <a:t>1 (WVI)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>
                          <a:effectLst/>
                        </a:rPr>
                        <a:t>1 (WVI)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 dirty="0">
                          <a:effectLst/>
                        </a:rPr>
                        <a:t>1 (NRC)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1849532101"/>
                  </a:ext>
                </a:extLst>
              </a:tr>
              <a:tr h="256847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Refugee</a:t>
                      </a:r>
                      <a:r>
                        <a:rPr lang="eu-ES" sz="900" u="none" strike="noStrike" dirty="0">
                          <a:effectLst/>
                        </a:rPr>
                        <a:t> </a:t>
                      </a:r>
                      <a:r>
                        <a:rPr lang="eu-ES" sz="900" u="none" strike="noStrike" dirty="0" err="1">
                          <a:effectLst/>
                        </a:rPr>
                        <a:t>Origin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Host Community and South Sudanese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Host Community and South Sudanese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Host Community and South Sudanese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Host Community 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Host Community and South Sudanese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598575649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Isingiro</a:t>
                      </a:r>
                      <a:endParaRPr lang="eu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2,1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34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2183450585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1 (SP)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1 (SP)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695016069"/>
                  </a:ext>
                </a:extLst>
              </a:tr>
              <a:tr h="256847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Refugee</a:t>
                      </a:r>
                      <a:r>
                        <a:rPr lang="eu-ES" sz="900" u="none" strike="noStrike" dirty="0">
                          <a:effectLst/>
                        </a:rPr>
                        <a:t> </a:t>
                      </a:r>
                      <a:r>
                        <a:rPr lang="eu-ES" sz="900" u="none" strike="noStrike" dirty="0" err="1">
                          <a:effectLst/>
                        </a:rPr>
                        <a:t>Origin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Congolese &amp; Other Ref.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256036332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Kamwenge</a:t>
                      </a:r>
                      <a:endParaRPr lang="eu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763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243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2198969472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1 (AVSI)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1 (LWF)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1 (LWF)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684450200"/>
                  </a:ext>
                </a:extLst>
              </a:tr>
              <a:tr h="256847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Refugee</a:t>
                      </a:r>
                      <a:r>
                        <a:rPr lang="eu-ES" sz="900" u="none" strike="noStrike" dirty="0">
                          <a:effectLst/>
                        </a:rPr>
                        <a:t> </a:t>
                      </a:r>
                      <a:r>
                        <a:rPr lang="eu-ES" sz="900" u="none" strike="noStrike" dirty="0" err="1">
                          <a:effectLst/>
                        </a:rPr>
                        <a:t>Origin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Congolese</a:t>
                      </a:r>
                      <a:r>
                        <a:rPr lang="eu-ES" sz="900" u="none" strike="noStrike" dirty="0">
                          <a:effectLst/>
                        </a:rPr>
                        <a:t> &amp; </a:t>
                      </a:r>
                      <a:r>
                        <a:rPr lang="eu-ES" sz="900" u="none" strike="noStrike" dirty="0" err="1">
                          <a:effectLst/>
                        </a:rPr>
                        <a:t>Other</a:t>
                      </a:r>
                      <a:r>
                        <a:rPr lang="eu-ES" sz="900" u="none" strike="noStrike" dirty="0">
                          <a:effectLst/>
                        </a:rPr>
                        <a:t> </a:t>
                      </a:r>
                      <a:r>
                        <a:rPr lang="eu-ES" sz="900" u="none" strike="noStrike" dirty="0" err="1">
                          <a:effectLst/>
                        </a:rPr>
                        <a:t>Ref</a:t>
                      </a:r>
                      <a:r>
                        <a:rPr lang="eu-ES" sz="900" u="none" strike="noStrike" dirty="0">
                          <a:effectLst/>
                        </a:rPr>
                        <a:t>.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Congolese &amp; Other Ref.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Congolese &amp; Other Ref.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3314313345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Kikuube</a:t>
                      </a:r>
                      <a:endParaRPr lang="eu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90897608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2141927831"/>
                  </a:ext>
                </a:extLst>
              </a:tr>
              <a:tr h="256847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Refugee</a:t>
                      </a:r>
                      <a:r>
                        <a:rPr lang="eu-ES" sz="900" u="none" strike="noStrike" dirty="0">
                          <a:effectLst/>
                        </a:rPr>
                        <a:t> </a:t>
                      </a:r>
                      <a:r>
                        <a:rPr lang="eu-ES" sz="900" u="none" strike="noStrike" dirty="0" err="1">
                          <a:effectLst/>
                        </a:rPr>
                        <a:t>Origin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3065244204"/>
                  </a:ext>
                </a:extLst>
              </a:tr>
              <a:tr h="16984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Kiryandongo</a:t>
                      </a:r>
                      <a:endParaRPr lang="eu-ES" sz="9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</a:rPr>
                        <a:t>200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300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</a:rPr>
                        <a:t>100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50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 dirty="0">
                          <a:effectLst/>
                        </a:rPr>
                        <a:t>200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3284471011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1 (BRAC)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1 (BRAC)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1 (BRAC)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1 (BRAC)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 dirty="0">
                          <a:effectLst/>
                        </a:rPr>
                        <a:t>1 (BRAC)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913767706"/>
                  </a:ext>
                </a:extLst>
              </a:tr>
              <a:tr h="256847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Refugee</a:t>
                      </a:r>
                      <a:r>
                        <a:rPr lang="eu-ES" sz="900" u="none" strike="noStrike" dirty="0">
                          <a:effectLst/>
                        </a:rPr>
                        <a:t> </a:t>
                      </a:r>
                      <a:r>
                        <a:rPr lang="eu-ES" sz="900" u="none" strike="noStrike" dirty="0" err="1">
                          <a:effectLst/>
                        </a:rPr>
                        <a:t>Origin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South Sudanese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South Sudanese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South Sudanese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South Sudanese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 dirty="0" err="1">
                          <a:effectLst/>
                        </a:rPr>
                        <a:t>South</a:t>
                      </a:r>
                      <a:r>
                        <a:rPr lang="eu-ES" sz="900" u="none" strike="noStrike" dirty="0">
                          <a:effectLst/>
                        </a:rPr>
                        <a:t> </a:t>
                      </a:r>
                      <a:r>
                        <a:rPr lang="eu-ES" sz="900" u="none" strike="noStrike" dirty="0" err="1">
                          <a:effectLst/>
                        </a:rPr>
                        <a:t>Sudanese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4102939162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Koboko</a:t>
                      </a:r>
                      <a:endParaRPr lang="eu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1,5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48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</a:rPr>
                        <a:t>0,17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400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400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17361687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HADS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HADS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>
                          <a:effectLst/>
                        </a:rPr>
                        <a:t>HADS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HADS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HADS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925799322"/>
                  </a:ext>
                </a:extLst>
              </a:tr>
              <a:tr h="256847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Congolese &amp; Other Ref.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Congolese &amp; Other Ref.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Congolese &amp; Other Ref.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Congolese &amp; Other Ref.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Congolese &amp; Other Ref.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1250465753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Kyegegwa</a:t>
                      </a:r>
                      <a:endParaRPr lang="eu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4238133370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Partners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266650495"/>
                  </a:ext>
                </a:extLst>
              </a:tr>
              <a:tr h="256847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Refugee</a:t>
                      </a:r>
                      <a:r>
                        <a:rPr lang="eu-ES" sz="900" u="none" strike="noStrike" dirty="0">
                          <a:effectLst/>
                        </a:rPr>
                        <a:t> </a:t>
                      </a:r>
                      <a:r>
                        <a:rPr lang="eu-ES" sz="900" u="none" strike="noStrike" dirty="0" err="1">
                          <a:effectLst/>
                        </a:rPr>
                        <a:t>Origin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3291643127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Lamwo</a:t>
                      </a:r>
                      <a:endParaRPr lang="eu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</a:rPr>
                        <a:t>262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500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1550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2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>
                          <a:effectLst/>
                        </a:rPr>
                        <a:t>20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2533715368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Partners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2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CEVSI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FH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FH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>
                          <a:effectLst/>
                        </a:rPr>
                        <a:t>CEVSI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2201028565"/>
                  </a:ext>
                </a:extLst>
              </a:tr>
              <a:tr h="256847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Refugee</a:t>
                      </a:r>
                      <a:r>
                        <a:rPr lang="eu-ES" sz="900" u="none" strike="noStrike" dirty="0">
                          <a:effectLst/>
                        </a:rPr>
                        <a:t> </a:t>
                      </a:r>
                      <a:r>
                        <a:rPr lang="eu-ES" sz="900" u="none" strike="noStrike" dirty="0" err="1">
                          <a:effectLst/>
                        </a:rPr>
                        <a:t>Origin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South</a:t>
                      </a:r>
                      <a:r>
                        <a:rPr lang="eu-ES" sz="900" u="none" strike="noStrike" dirty="0">
                          <a:effectLst/>
                        </a:rPr>
                        <a:t> </a:t>
                      </a:r>
                      <a:r>
                        <a:rPr lang="eu-ES" sz="900" u="none" strike="noStrike" dirty="0" err="1">
                          <a:effectLst/>
                        </a:rPr>
                        <a:t>Sudanese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South</a:t>
                      </a:r>
                      <a:r>
                        <a:rPr lang="eu-ES" sz="900" u="none" strike="noStrike" dirty="0">
                          <a:effectLst/>
                        </a:rPr>
                        <a:t> </a:t>
                      </a:r>
                      <a:r>
                        <a:rPr lang="eu-ES" sz="900" u="none" strike="noStrike" dirty="0" err="1">
                          <a:effectLst/>
                        </a:rPr>
                        <a:t>Sudanese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South Sudanese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South Sudanese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>
                          <a:effectLst/>
                        </a:rPr>
                        <a:t>South Sudanese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2807726380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Moyo</a:t>
                      </a:r>
                      <a:endParaRPr lang="eu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u-E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00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kumimoji="0" lang="eu-E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u-E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00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r>
                        <a:rPr kumimoji="0" lang="eu-E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00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u-E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00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u-E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00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kumimoji="0" lang="eu-E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u-E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00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kumimoji="0" lang="eu-E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u-E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00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u-E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00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kumimoji="0" lang="eu-E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2570601263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Partners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2285106357"/>
                  </a:ext>
                </a:extLst>
              </a:tr>
              <a:tr h="173869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Refugee</a:t>
                      </a:r>
                      <a:r>
                        <a:rPr lang="eu-ES" sz="900" u="none" strike="noStrike" dirty="0">
                          <a:effectLst/>
                        </a:rPr>
                        <a:t> </a:t>
                      </a:r>
                      <a:r>
                        <a:rPr lang="eu-ES" sz="900" u="none" strike="noStrike" dirty="0" err="1">
                          <a:effectLst/>
                        </a:rPr>
                        <a:t>Origin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1981583180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Obongi</a:t>
                      </a:r>
                      <a:endParaRPr lang="eu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24,1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464,2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>
                          <a:effectLst/>
                        </a:rPr>
                        <a:t> 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</a:rPr>
                        <a:t>7000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</a:rPr>
                        <a:t>15300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354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3451216590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Partners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CEFORD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3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2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2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LWF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2974282863"/>
                  </a:ext>
                </a:extLst>
              </a:tr>
              <a:tr h="208890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Refugee</a:t>
                      </a:r>
                      <a:r>
                        <a:rPr lang="eu-ES" sz="900" u="none" strike="noStrike" dirty="0">
                          <a:effectLst/>
                        </a:rPr>
                        <a:t> </a:t>
                      </a:r>
                      <a:r>
                        <a:rPr lang="eu-ES" sz="900" u="none" strike="noStrike" dirty="0" err="1">
                          <a:effectLst/>
                        </a:rPr>
                        <a:t>Origin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South Sudanese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South Sudanese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South Sudanese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South Sudanese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South Sudanese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6475486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Yumbe</a:t>
                      </a:r>
                      <a:endParaRPr lang="eu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48481,6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14876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1000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80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 dirty="0">
                          <a:effectLst/>
                        </a:rPr>
                        <a:t>63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3395047961"/>
                  </a:ext>
                </a:extLst>
              </a:tr>
              <a:tr h="131021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Partners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7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5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CEFORD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2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>
                          <a:effectLst/>
                        </a:rPr>
                        <a:t>2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3006082174"/>
                  </a:ext>
                </a:extLst>
              </a:tr>
              <a:tr h="256847"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Refugee</a:t>
                      </a:r>
                      <a:r>
                        <a:rPr lang="eu-ES" sz="900" u="none" strike="noStrike" dirty="0">
                          <a:effectLst/>
                        </a:rPr>
                        <a:t> </a:t>
                      </a:r>
                      <a:r>
                        <a:rPr lang="eu-ES" sz="900" u="none" strike="noStrike" dirty="0" err="1">
                          <a:effectLst/>
                        </a:rPr>
                        <a:t>Origin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South Sudanese &amp; Host Communities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South Sudanese &amp; Host Communities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South Sudanese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South Sudanese &amp; Host Communities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900" u="none" strike="noStrike" dirty="0" err="1">
                          <a:effectLst/>
                        </a:rPr>
                        <a:t>South</a:t>
                      </a:r>
                      <a:r>
                        <a:rPr lang="eu-ES" sz="900" u="none" strike="noStrike" dirty="0">
                          <a:effectLst/>
                        </a:rPr>
                        <a:t> </a:t>
                      </a:r>
                      <a:r>
                        <a:rPr lang="eu-ES" sz="900" u="none" strike="noStrike" dirty="0" err="1">
                          <a:effectLst/>
                        </a:rPr>
                        <a:t>Sudanese</a:t>
                      </a:r>
                      <a:r>
                        <a:rPr lang="eu-ES" sz="900" u="none" strike="noStrike" dirty="0">
                          <a:effectLst/>
                        </a:rPr>
                        <a:t> &amp; </a:t>
                      </a:r>
                      <a:r>
                        <a:rPr lang="eu-ES" sz="900" u="none" strike="noStrike" dirty="0" err="1">
                          <a:effectLst/>
                        </a:rPr>
                        <a:t>Host</a:t>
                      </a:r>
                      <a:r>
                        <a:rPr lang="eu-ES" sz="900" u="none" strike="noStrike" dirty="0">
                          <a:effectLst/>
                        </a:rPr>
                        <a:t> </a:t>
                      </a:r>
                      <a:r>
                        <a:rPr lang="eu-ES" sz="900" u="none" strike="noStrike" dirty="0" err="1">
                          <a:effectLst/>
                        </a:rPr>
                        <a:t>Communities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4" marR="5664" marT="5664" marB="0" anchor="ctr"/>
                </a:tc>
                <a:extLst>
                  <a:ext uri="{0D108BD9-81ED-4DB2-BD59-A6C34878D82A}">
                    <a16:rowId xmlns:a16="http://schemas.microsoft.com/office/drawing/2014/main" val="19221656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16338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AF2151-1420-4355-8471-53170BF90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283" y="140535"/>
            <a:ext cx="6412832" cy="1325563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# of people trained on GAP</a:t>
            </a:r>
            <a:endParaRPr lang="eu-ES" dirty="0">
              <a:solidFill>
                <a:schemeClr val="accent1"/>
              </a:solidFill>
            </a:endParaRP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AD732321-9ECD-4947-BFE2-1325BD18193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1906316"/>
              </p:ext>
            </p:extLst>
          </p:nvPr>
        </p:nvGraphicFramePr>
        <p:xfrm>
          <a:off x="389021" y="1200282"/>
          <a:ext cx="6069357" cy="52919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4032">
                  <a:extLst>
                    <a:ext uri="{9D8B030D-6E8A-4147-A177-3AD203B41FA5}">
                      <a16:colId xmlns:a16="http://schemas.microsoft.com/office/drawing/2014/main" val="864298455"/>
                    </a:ext>
                  </a:extLst>
                </a:gridCol>
                <a:gridCol w="880736">
                  <a:extLst>
                    <a:ext uri="{9D8B030D-6E8A-4147-A177-3AD203B41FA5}">
                      <a16:colId xmlns:a16="http://schemas.microsoft.com/office/drawing/2014/main" val="776406226"/>
                    </a:ext>
                  </a:extLst>
                </a:gridCol>
                <a:gridCol w="1751494">
                  <a:extLst>
                    <a:ext uri="{9D8B030D-6E8A-4147-A177-3AD203B41FA5}">
                      <a16:colId xmlns:a16="http://schemas.microsoft.com/office/drawing/2014/main" val="818866794"/>
                    </a:ext>
                  </a:extLst>
                </a:gridCol>
                <a:gridCol w="297217">
                  <a:extLst>
                    <a:ext uri="{9D8B030D-6E8A-4147-A177-3AD203B41FA5}">
                      <a16:colId xmlns:a16="http://schemas.microsoft.com/office/drawing/2014/main" val="214913822"/>
                    </a:ext>
                  </a:extLst>
                </a:gridCol>
                <a:gridCol w="1008021">
                  <a:extLst>
                    <a:ext uri="{9D8B030D-6E8A-4147-A177-3AD203B41FA5}">
                      <a16:colId xmlns:a16="http://schemas.microsoft.com/office/drawing/2014/main" val="1699067356"/>
                    </a:ext>
                  </a:extLst>
                </a:gridCol>
                <a:gridCol w="1957857">
                  <a:extLst>
                    <a:ext uri="{9D8B030D-6E8A-4147-A177-3AD203B41FA5}">
                      <a16:colId xmlns:a16="http://schemas.microsoft.com/office/drawing/2014/main" val="1398436416"/>
                    </a:ext>
                  </a:extLst>
                </a:gridCol>
              </a:tblGrid>
              <a:tr h="163155"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1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Adjumani</a:t>
                      </a:r>
                      <a:endParaRPr lang="eu-ES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 dirty="0">
                          <a:effectLst/>
                        </a:rPr>
                        <a:t>206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8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Koboko</a:t>
                      </a:r>
                      <a:endParaRPr lang="eu-ES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 dirty="0">
                          <a:effectLst/>
                        </a:rPr>
                        <a:t>              </a:t>
                      </a:r>
                      <a:r>
                        <a:rPr lang="eu-ES" sz="12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 0 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1553925284"/>
                  </a:ext>
                </a:extLst>
              </a:tr>
              <a:tr h="163155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Partners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SRC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Partners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 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2808259387"/>
                  </a:ext>
                </a:extLst>
              </a:tr>
              <a:tr h="295310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Refugee</a:t>
                      </a:r>
                      <a:r>
                        <a:rPr lang="eu-ES" sz="1200" u="none" strike="noStrike" dirty="0">
                          <a:effectLst/>
                        </a:rPr>
                        <a:t> </a:t>
                      </a:r>
                      <a:r>
                        <a:rPr lang="eu-ES" sz="1200" u="none" strike="noStrike" dirty="0" err="1">
                          <a:effectLst/>
                        </a:rPr>
                        <a:t>Origin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South</a:t>
                      </a:r>
                      <a:r>
                        <a:rPr lang="eu-ES" sz="1200" u="none" strike="noStrike" dirty="0">
                          <a:effectLst/>
                        </a:rPr>
                        <a:t> </a:t>
                      </a:r>
                      <a:r>
                        <a:rPr lang="eu-ES" sz="1200" u="none" strike="noStrike" dirty="0" err="1">
                          <a:effectLst/>
                        </a:rPr>
                        <a:t>Sudanese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Refugee</a:t>
                      </a:r>
                      <a:r>
                        <a:rPr lang="eu-ES" sz="1200" u="none" strike="noStrike" dirty="0">
                          <a:effectLst/>
                        </a:rPr>
                        <a:t> </a:t>
                      </a:r>
                      <a:r>
                        <a:rPr lang="eu-ES" sz="1200" u="none" strike="noStrike" dirty="0" err="1">
                          <a:effectLst/>
                        </a:rPr>
                        <a:t>Origin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 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1645110308"/>
                  </a:ext>
                </a:extLst>
              </a:tr>
              <a:tr h="163155"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2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Arua</a:t>
                      </a:r>
                      <a:endParaRPr lang="eu-ES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7559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9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Kyegegwa</a:t>
                      </a:r>
                      <a:endParaRPr lang="eu-ES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1456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1989287120"/>
                  </a:ext>
                </a:extLst>
              </a:tr>
              <a:tr h="163155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Partners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4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Partners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SP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3477220178"/>
                  </a:ext>
                </a:extLst>
              </a:tr>
              <a:tr h="295310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Refugee</a:t>
                      </a:r>
                      <a:r>
                        <a:rPr lang="eu-ES" sz="1200" u="none" strike="noStrike" dirty="0">
                          <a:effectLst/>
                        </a:rPr>
                        <a:t> </a:t>
                      </a:r>
                      <a:r>
                        <a:rPr lang="eu-ES" sz="1200" u="none" strike="noStrike" dirty="0" err="1">
                          <a:effectLst/>
                        </a:rPr>
                        <a:t>Origin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Host Community and South Sudanese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Refugee</a:t>
                      </a:r>
                      <a:r>
                        <a:rPr lang="eu-ES" sz="1200" u="none" strike="noStrike" dirty="0">
                          <a:effectLst/>
                        </a:rPr>
                        <a:t> </a:t>
                      </a:r>
                      <a:r>
                        <a:rPr lang="eu-ES" sz="1200" u="none" strike="noStrike" dirty="0" err="1">
                          <a:effectLst/>
                        </a:rPr>
                        <a:t>Origin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Congolese &amp; Other Ref.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2287100109"/>
                  </a:ext>
                </a:extLst>
              </a:tr>
              <a:tr h="163155"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3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Isingiro</a:t>
                      </a:r>
                      <a:endParaRPr lang="eu-ES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10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LAMWO</a:t>
                      </a:r>
                      <a:endParaRPr lang="eu-ES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300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2534472117"/>
                  </a:ext>
                </a:extLst>
              </a:tr>
              <a:tr h="163155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Partners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 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Partners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2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838125122"/>
                  </a:ext>
                </a:extLst>
              </a:tr>
              <a:tr h="295310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Refugee</a:t>
                      </a:r>
                      <a:r>
                        <a:rPr lang="eu-ES" sz="1200" u="none" strike="noStrike" dirty="0">
                          <a:effectLst/>
                        </a:rPr>
                        <a:t> </a:t>
                      </a:r>
                      <a:r>
                        <a:rPr lang="eu-ES" sz="1200" u="none" strike="noStrike" dirty="0" err="1">
                          <a:effectLst/>
                        </a:rPr>
                        <a:t>Origin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>
                          <a:effectLst/>
                        </a:rPr>
                        <a:t> 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Refugee</a:t>
                      </a:r>
                      <a:r>
                        <a:rPr lang="eu-ES" sz="1200" u="none" strike="noStrike" dirty="0">
                          <a:effectLst/>
                        </a:rPr>
                        <a:t> </a:t>
                      </a:r>
                      <a:r>
                        <a:rPr lang="eu-ES" sz="1200" u="none" strike="noStrike" dirty="0" err="1">
                          <a:effectLst/>
                        </a:rPr>
                        <a:t>Origin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South Sudanese 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408057445"/>
                  </a:ext>
                </a:extLst>
              </a:tr>
              <a:tr h="163155"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4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Kampala</a:t>
                      </a:r>
                      <a:endParaRPr lang="eu-ES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11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Moyo</a:t>
                      </a:r>
                      <a:endParaRPr lang="eu-ES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816460709"/>
                  </a:ext>
                </a:extLst>
              </a:tr>
              <a:tr h="163155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Partners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 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Partners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 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4042455647"/>
                  </a:ext>
                </a:extLst>
              </a:tr>
              <a:tr h="295310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Refugee</a:t>
                      </a:r>
                      <a:r>
                        <a:rPr lang="eu-ES" sz="1200" u="none" strike="noStrike" dirty="0">
                          <a:effectLst/>
                        </a:rPr>
                        <a:t> </a:t>
                      </a:r>
                      <a:r>
                        <a:rPr lang="eu-ES" sz="1200" u="none" strike="noStrike" dirty="0" err="1">
                          <a:effectLst/>
                        </a:rPr>
                        <a:t>Origin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 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Refugee</a:t>
                      </a:r>
                      <a:r>
                        <a:rPr lang="eu-ES" sz="1200" u="none" strike="noStrike" dirty="0">
                          <a:effectLst/>
                        </a:rPr>
                        <a:t> </a:t>
                      </a:r>
                      <a:r>
                        <a:rPr lang="eu-ES" sz="1200" u="none" strike="noStrike" dirty="0" err="1">
                          <a:effectLst/>
                        </a:rPr>
                        <a:t>Origin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 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1653476649"/>
                  </a:ext>
                </a:extLst>
              </a:tr>
              <a:tr h="163155"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5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Kamwenge</a:t>
                      </a:r>
                      <a:endParaRPr lang="eu-ES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8032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12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Obongi</a:t>
                      </a:r>
                      <a:endParaRPr lang="eu-ES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2000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3206315030"/>
                  </a:ext>
                </a:extLst>
              </a:tr>
              <a:tr h="163155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Partners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3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Partners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MC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465793765"/>
                  </a:ext>
                </a:extLst>
              </a:tr>
              <a:tr h="295310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Refugee</a:t>
                      </a:r>
                      <a:r>
                        <a:rPr lang="eu-ES" sz="1200" u="none" strike="noStrike" dirty="0">
                          <a:effectLst/>
                        </a:rPr>
                        <a:t> </a:t>
                      </a:r>
                      <a:r>
                        <a:rPr lang="eu-ES" sz="1200" u="none" strike="noStrike" dirty="0" err="1">
                          <a:effectLst/>
                        </a:rPr>
                        <a:t>Origin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Congolese &amp; Other Ref + Host Communities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Refugee</a:t>
                      </a:r>
                      <a:r>
                        <a:rPr lang="eu-ES" sz="1200" u="none" strike="noStrike" dirty="0">
                          <a:effectLst/>
                        </a:rPr>
                        <a:t> </a:t>
                      </a:r>
                      <a:r>
                        <a:rPr lang="eu-ES" sz="1200" u="none" strike="noStrike" dirty="0" err="1">
                          <a:effectLst/>
                        </a:rPr>
                        <a:t>Origin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South Sudanese &amp; Host Communities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3523113221"/>
                  </a:ext>
                </a:extLst>
              </a:tr>
              <a:tr h="163155"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6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Kikuube</a:t>
                      </a:r>
                      <a:endParaRPr lang="eu-ES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 dirty="0">
                          <a:effectLst/>
                        </a:rPr>
                        <a:t> </a:t>
                      </a:r>
                      <a:r>
                        <a:rPr lang="eu-ES" sz="1200" u="none" strike="noStrike" dirty="0">
                          <a:effectLst/>
                          <a:highlight>
                            <a:srgbClr val="FF0000"/>
                          </a:highlight>
                        </a:rPr>
                        <a:t>0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 dirty="0">
                          <a:effectLst/>
                        </a:rPr>
                        <a:t>13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Yumbe</a:t>
                      </a:r>
                      <a:endParaRPr lang="eu-ES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3786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287388460"/>
                  </a:ext>
                </a:extLst>
              </a:tr>
              <a:tr h="163155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Partners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 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Partners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4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2645417442"/>
                  </a:ext>
                </a:extLst>
              </a:tr>
              <a:tr h="295310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Refugee</a:t>
                      </a:r>
                      <a:r>
                        <a:rPr lang="eu-ES" sz="1200" u="none" strike="noStrike" dirty="0">
                          <a:effectLst/>
                        </a:rPr>
                        <a:t> </a:t>
                      </a:r>
                      <a:r>
                        <a:rPr lang="eu-ES" sz="1200" u="none" strike="noStrike" dirty="0" err="1">
                          <a:effectLst/>
                        </a:rPr>
                        <a:t>Origin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 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Refugee Origin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South Sudanese &amp; Host Communities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1791729993"/>
                  </a:ext>
                </a:extLst>
              </a:tr>
              <a:tr h="163155"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7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Kiryandongo</a:t>
                      </a:r>
                      <a:endParaRPr lang="eu-ES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240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1654175484"/>
                  </a:ext>
                </a:extLst>
              </a:tr>
              <a:tr h="163155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Partners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3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4068833070"/>
                  </a:ext>
                </a:extLst>
              </a:tr>
              <a:tr h="295310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Refugee Origin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South Sudanese &amp; Host Communities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3725617995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FD6846F6-8142-492A-AD88-B72A7320E7CD}"/>
              </a:ext>
            </a:extLst>
          </p:cNvPr>
          <p:cNvSpPr txBox="1"/>
          <p:nvPr/>
        </p:nvSpPr>
        <p:spPr>
          <a:xfrm>
            <a:off x="7569200" y="2222500"/>
            <a:ext cx="3759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/>
              <a:t>Remarks</a:t>
            </a:r>
            <a:r>
              <a:rPr lang="es-ES" b="1" dirty="0"/>
              <a:t>:</a:t>
            </a:r>
          </a:p>
          <a:p>
            <a:endParaRPr lang="es-ES" dirty="0"/>
          </a:p>
          <a:p>
            <a:r>
              <a:rPr lang="es-ES" dirty="0" err="1"/>
              <a:t>Kyegegwa</a:t>
            </a:r>
            <a:r>
              <a:rPr lang="es-ES" dirty="0"/>
              <a:t> has </a:t>
            </a:r>
            <a:r>
              <a:rPr lang="es-ES" dirty="0" err="1"/>
              <a:t>had</a:t>
            </a:r>
            <a:r>
              <a:rPr lang="es-ES" dirty="0"/>
              <a:t> a training </a:t>
            </a:r>
            <a:r>
              <a:rPr lang="es-ES" dirty="0" err="1"/>
              <a:t>on</a:t>
            </a:r>
            <a:r>
              <a:rPr lang="es-ES" dirty="0"/>
              <a:t> Good </a:t>
            </a:r>
            <a:r>
              <a:rPr lang="es-ES" dirty="0" err="1"/>
              <a:t>Agricultural</a:t>
            </a:r>
            <a:r>
              <a:rPr lang="es-ES" dirty="0"/>
              <a:t> </a:t>
            </a:r>
            <a:r>
              <a:rPr lang="es-ES" dirty="0" err="1"/>
              <a:t>Practives</a:t>
            </a:r>
            <a:r>
              <a:rPr lang="es-ES" dirty="0"/>
              <a:t> </a:t>
            </a:r>
            <a:r>
              <a:rPr lang="es-ES" dirty="0" err="1"/>
              <a:t>but</a:t>
            </a:r>
            <a:r>
              <a:rPr lang="es-ES" dirty="0"/>
              <a:t> </a:t>
            </a:r>
            <a:r>
              <a:rPr lang="es-ES" dirty="0" err="1"/>
              <a:t>it</a:t>
            </a:r>
            <a:r>
              <a:rPr lang="es-ES" dirty="0"/>
              <a:t> </a:t>
            </a:r>
            <a:r>
              <a:rPr lang="es-ES" dirty="0" err="1"/>
              <a:t>did</a:t>
            </a:r>
            <a:r>
              <a:rPr lang="es-ES" dirty="0"/>
              <a:t> </a:t>
            </a:r>
            <a:r>
              <a:rPr lang="es-ES" dirty="0" err="1"/>
              <a:t>not</a:t>
            </a:r>
            <a:r>
              <a:rPr lang="es-ES" dirty="0"/>
              <a:t> </a:t>
            </a:r>
            <a:r>
              <a:rPr lang="es-ES" dirty="0" err="1"/>
              <a:t>receive</a:t>
            </a:r>
            <a:r>
              <a:rPr lang="es-ES" dirty="0"/>
              <a:t> </a:t>
            </a:r>
            <a:r>
              <a:rPr lang="es-ES" dirty="0" err="1"/>
              <a:t>any</a:t>
            </a:r>
            <a:r>
              <a:rPr lang="es-ES" dirty="0"/>
              <a:t> </a:t>
            </a:r>
            <a:r>
              <a:rPr lang="es-ES" dirty="0" err="1"/>
              <a:t>agriculgtural</a:t>
            </a:r>
            <a:r>
              <a:rPr lang="es-ES" dirty="0"/>
              <a:t> input.</a:t>
            </a:r>
            <a:endParaRPr lang="eu-ES" dirty="0"/>
          </a:p>
        </p:txBody>
      </p:sp>
    </p:spTree>
    <p:extLst>
      <p:ext uri="{BB962C8B-B14F-4D97-AF65-F5344CB8AC3E}">
        <p14:creationId xmlns:p14="http://schemas.microsoft.com/office/powerpoint/2010/main" val="38167449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4E1F58-85D6-4EA3-9A34-067D65809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64435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# of individuals receiving CSA training support</a:t>
            </a:r>
            <a:endParaRPr lang="eu-ES" dirty="0">
              <a:solidFill>
                <a:schemeClr val="accent1"/>
              </a:solidFill>
            </a:endParaRPr>
          </a:p>
        </p:txBody>
      </p:sp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EE852961-71F3-4621-8E82-F32B0675B6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1668380"/>
              </p:ext>
            </p:extLst>
          </p:nvPr>
        </p:nvGraphicFramePr>
        <p:xfrm>
          <a:off x="1231899" y="1889998"/>
          <a:ext cx="4588330" cy="38866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076">
                  <a:extLst>
                    <a:ext uri="{9D8B030D-6E8A-4147-A177-3AD203B41FA5}">
                      <a16:colId xmlns:a16="http://schemas.microsoft.com/office/drawing/2014/main" val="4127998305"/>
                    </a:ext>
                  </a:extLst>
                </a:gridCol>
                <a:gridCol w="955073">
                  <a:extLst>
                    <a:ext uri="{9D8B030D-6E8A-4147-A177-3AD203B41FA5}">
                      <a16:colId xmlns:a16="http://schemas.microsoft.com/office/drawing/2014/main" val="163794950"/>
                    </a:ext>
                  </a:extLst>
                </a:gridCol>
                <a:gridCol w="3454181">
                  <a:extLst>
                    <a:ext uri="{9D8B030D-6E8A-4147-A177-3AD203B41FA5}">
                      <a16:colId xmlns:a16="http://schemas.microsoft.com/office/drawing/2014/main" val="1849214441"/>
                    </a:ext>
                  </a:extLst>
                </a:gridCol>
              </a:tblGrid>
              <a:tr h="255032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Arua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218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68605300"/>
                  </a:ext>
                </a:extLst>
              </a:tr>
              <a:tr h="255032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Partners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 dirty="0">
                          <a:effectLst/>
                        </a:rPr>
                        <a:t>2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05224535"/>
                  </a:ext>
                </a:extLst>
              </a:tr>
              <a:tr h="461607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Refugee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Origin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Host Community and South Sudanese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38908117"/>
                  </a:ext>
                </a:extLst>
              </a:tr>
              <a:tr h="255032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Kamwenge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10509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27137851"/>
                  </a:ext>
                </a:extLst>
              </a:tr>
              <a:tr h="255032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Partners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05128641"/>
                  </a:ext>
                </a:extLst>
              </a:tr>
              <a:tr h="461607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Refugee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Origin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Congolese &amp; Other Ref + Host Communities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51112353"/>
                  </a:ext>
                </a:extLst>
              </a:tr>
              <a:tr h="255032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3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Obongi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650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48071836"/>
                  </a:ext>
                </a:extLst>
              </a:tr>
              <a:tr h="255032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Partners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CEFORD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29726893"/>
                  </a:ext>
                </a:extLst>
              </a:tr>
              <a:tr h="461607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Refugee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Origin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South Sudanese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23946827"/>
                  </a:ext>
                </a:extLst>
              </a:tr>
              <a:tr h="255032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4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Yumbe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4610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09736154"/>
                  </a:ext>
                </a:extLst>
              </a:tr>
              <a:tr h="255032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3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06040615"/>
                  </a:ext>
                </a:extLst>
              </a:tr>
              <a:tr h="461607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South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Sudanese</a:t>
                      </a:r>
                      <a:r>
                        <a:rPr lang="eu-ES" sz="1400" u="none" strike="noStrike" dirty="0">
                          <a:effectLst/>
                        </a:rPr>
                        <a:t> &amp; </a:t>
                      </a:r>
                      <a:r>
                        <a:rPr lang="eu-ES" sz="1400" u="none" strike="noStrike" dirty="0" err="1">
                          <a:effectLst/>
                        </a:rPr>
                        <a:t>Host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Communities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69143180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1A7CCB93-EC41-4E8A-99FE-C2D9208F6F64}"/>
              </a:ext>
            </a:extLst>
          </p:cNvPr>
          <p:cNvSpPr txBox="1"/>
          <p:nvPr/>
        </p:nvSpPr>
        <p:spPr>
          <a:xfrm>
            <a:off x="6197600" y="2171700"/>
            <a:ext cx="34925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/>
              <a:t>Remarks</a:t>
            </a:r>
            <a:r>
              <a:rPr lang="es-ES" b="1" dirty="0"/>
              <a:t>:</a:t>
            </a:r>
          </a:p>
          <a:p>
            <a:endParaRPr lang="es-ES" b="1" dirty="0"/>
          </a:p>
          <a:p>
            <a:r>
              <a:rPr lang="es-ES" dirty="0" err="1"/>
              <a:t>Climate</a:t>
            </a:r>
            <a:r>
              <a:rPr lang="es-ES" dirty="0"/>
              <a:t> Smart </a:t>
            </a:r>
            <a:r>
              <a:rPr lang="es-ES" dirty="0" err="1"/>
              <a:t>Agriculture</a:t>
            </a:r>
            <a:r>
              <a:rPr lang="es-ES" dirty="0"/>
              <a:t> trainings </a:t>
            </a:r>
            <a:r>
              <a:rPr lang="es-ES" dirty="0" err="1"/>
              <a:t>should</a:t>
            </a:r>
            <a:r>
              <a:rPr lang="es-ES" dirty="0"/>
              <a:t> </a:t>
            </a:r>
            <a:r>
              <a:rPr lang="es-ES" dirty="0" err="1"/>
              <a:t>also</a:t>
            </a:r>
            <a:r>
              <a:rPr lang="es-ES" dirty="0"/>
              <a:t> be </a:t>
            </a:r>
            <a:r>
              <a:rPr lang="es-ES" dirty="0" err="1"/>
              <a:t>linked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u-ES" dirty="0" err="1"/>
              <a:t>every</a:t>
            </a:r>
            <a:r>
              <a:rPr lang="eu-ES" dirty="0"/>
              <a:t> </a:t>
            </a:r>
            <a:r>
              <a:rPr lang="eu-ES" dirty="0" err="1"/>
              <a:t>place</a:t>
            </a:r>
            <a:r>
              <a:rPr lang="eu-ES" dirty="0"/>
              <a:t> </a:t>
            </a:r>
            <a:r>
              <a:rPr lang="eu-ES" dirty="0" err="1"/>
              <a:t>where</a:t>
            </a:r>
            <a:r>
              <a:rPr lang="eu-ES" dirty="0"/>
              <a:t> </a:t>
            </a:r>
            <a:r>
              <a:rPr lang="eu-ES" dirty="0" err="1"/>
              <a:t>agricultural</a:t>
            </a:r>
            <a:r>
              <a:rPr lang="eu-ES" dirty="0"/>
              <a:t> </a:t>
            </a:r>
            <a:r>
              <a:rPr lang="eu-ES" dirty="0" err="1"/>
              <a:t>inputs</a:t>
            </a:r>
            <a:r>
              <a:rPr lang="eu-ES" dirty="0"/>
              <a:t> </a:t>
            </a:r>
            <a:r>
              <a:rPr lang="eu-ES" dirty="0" err="1"/>
              <a:t>and</a:t>
            </a:r>
            <a:r>
              <a:rPr lang="eu-ES" dirty="0"/>
              <a:t> GAP </a:t>
            </a:r>
            <a:r>
              <a:rPr lang="eu-ES" dirty="0" err="1"/>
              <a:t>trainigs</a:t>
            </a:r>
            <a:r>
              <a:rPr lang="eu-ES" dirty="0"/>
              <a:t> </a:t>
            </a:r>
            <a:r>
              <a:rPr lang="eu-ES" dirty="0" err="1"/>
              <a:t>have</a:t>
            </a:r>
            <a:r>
              <a:rPr lang="eu-ES" dirty="0"/>
              <a:t> been done.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944208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AA0195-4A9D-4238-A689-F1375F3F2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03540" y="877910"/>
            <a:ext cx="7069032" cy="737937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/>
                </a:solidFill>
              </a:rPr>
              <a:t># of HH having received productive assets</a:t>
            </a:r>
            <a:endParaRPr lang="eu-ES" dirty="0">
              <a:solidFill>
                <a:schemeClr val="accent1"/>
              </a:solidFill>
            </a:endParaRP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4D995B9D-2A40-4CFE-A641-5B575A9518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0784140"/>
              </p:ext>
            </p:extLst>
          </p:nvPr>
        </p:nvGraphicFramePr>
        <p:xfrm>
          <a:off x="318168" y="108805"/>
          <a:ext cx="4804799" cy="68112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4459">
                  <a:extLst>
                    <a:ext uri="{9D8B030D-6E8A-4147-A177-3AD203B41FA5}">
                      <a16:colId xmlns:a16="http://schemas.microsoft.com/office/drawing/2014/main" val="1391287457"/>
                    </a:ext>
                  </a:extLst>
                </a:gridCol>
                <a:gridCol w="2300170">
                  <a:extLst>
                    <a:ext uri="{9D8B030D-6E8A-4147-A177-3AD203B41FA5}">
                      <a16:colId xmlns:a16="http://schemas.microsoft.com/office/drawing/2014/main" val="2833436178"/>
                    </a:ext>
                  </a:extLst>
                </a:gridCol>
                <a:gridCol w="2300170">
                  <a:extLst>
                    <a:ext uri="{9D8B030D-6E8A-4147-A177-3AD203B41FA5}">
                      <a16:colId xmlns:a16="http://schemas.microsoft.com/office/drawing/2014/main" val="1492226292"/>
                    </a:ext>
                  </a:extLst>
                </a:gridCol>
              </a:tblGrid>
              <a:tr h="273413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(</a:t>
                      </a:r>
                      <a:r>
                        <a:rPr lang="eu-ES" sz="11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mechanics</a:t>
                      </a:r>
                      <a:r>
                        <a:rPr lang="eu-E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u-ES" sz="11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tools</a:t>
                      </a:r>
                      <a:r>
                        <a:rPr lang="eu-E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lang="eu-ES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904581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2818870560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1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Adjumani</a:t>
                      </a:r>
                      <a:endParaRPr lang="eu-ES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3255279177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Partners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43565180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Refugee</a:t>
                      </a:r>
                      <a:r>
                        <a:rPr lang="eu-ES" sz="1100" u="none" strike="noStrike" dirty="0">
                          <a:effectLst/>
                        </a:rPr>
                        <a:t> </a:t>
                      </a:r>
                      <a:r>
                        <a:rPr lang="eu-ES" sz="1100" u="none" strike="noStrike" dirty="0" err="1">
                          <a:effectLst/>
                        </a:rPr>
                        <a:t>Origin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 dirty="0">
                          <a:effectLst/>
                        </a:rPr>
                        <a:t> 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1716848606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2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Arua</a:t>
                      </a:r>
                      <a:endParaRPr lang="eu-ES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>
                          <a:effectLst/>
                        </a:rPr>
                        <a:t>765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269684868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Partners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 dirty="0">
                          <a:effectLst/>
                        </a:rPr>
                        <a:t>1 (NRC)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2335750316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Refugee</a:t>
                      </a:r>
                      <a:r>
                        <a:rPr lang="eu-ES" sz="1100" u="none" strike="noStrike" dirty="0">
                          <a:effectLst/>
                        </a:rPr>
                        <a:t> </a:t>
                      </a:r>
                      <a:r>
                        <a:rPr lang="eu-ES" sz="1100" u="none" strike="noStrike" dirty="0" err="1">
                          <a:effectLst/>
                        </a:rPr>
                        <a:t>Origin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1855562882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3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Isingiro</a:t>
                      </a:r>
                      <a:endParaRPr lang="eu-ES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 dirty="0">
                          <a:effectLst/>
                        </a:rPr>
                        <a:t>0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2762792348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Partners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968172177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Refugee</a:t>
                      </a:r>
                      <a:r>
                        <a:rPr lang="eu-ES" sz="1100" u="none" strike="noStrike" dirty="0">
                          <a:effectLst/>
                        </a:rPr>
                        <a:t> </a:t>
                      </a:r>
                      <a:r>
                        <a:rPr lang="eu-ES" sz="1100" u="none" strike="noStrike" dirty="0" err="1">
                          <a:effectLst/>
                        </a:rPr>
                        <a:t>Origin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1812857114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4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Kamwenge</a:t>
                      </a:r>
                      <a:endParaRPr lang="eu-ES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>
                          <a:effectLst/>
                        </a:rPr>
                        <a:t>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2470610477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Partners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1673042658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Refugee</a:t>
                      </a:r>
                      <a:r>
                        <a:rPr lang="eu-ES" sz="1100" u="none" strike="noStrike" dirty="0">
                          <a:effectLst/>
                        </a:rPr>
                        <a:t> </a:t>
                      </a:r>
                      <a:r>
                        <a:rPr lang="eu-ES" sz="1100" u="none" strike="noStrike" dirty="0" err="1">
                          <a:effectLst/>
                        </a:rPr>
                        <a:t>Origin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 dirty="0">
                          <a:effectLst/>
                        </a:rPr>
                        <a:t> 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2518204553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5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Kikuube</a:t>
                      </a:r>
                      <a:endParaRPr lang="eu-ES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 dirty="0">
                          <a:effectLst/>
                        </a:rPr>
                        <a:t>0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727631525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Partners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2151497882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Refugee</a:t>
                      </a:r>
                      <a:r>
                        <a:rPr lang="eu-ES" sz="1100" u="none" strike="noStrike" dirty="0">
                          <a:effectLst/>
                        </a:rPr>
                        <a:t> </a:t>
                      </a:r>
                      <a:r>
                        <a:rPr lang="eu-ES" sz="1100" u="none" strike="noStrike" dirty="0" err="1">
                          <a:effectLst/>
                        </a:rPr>
                        <a:t>Origin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4128706003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6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Kiryandongo</a:t>
                      </a:r>
                      <a:endParaRPr lang="eu-ES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 dirty="0">
                          <a:effectLst/>
                        </a:rPr>
                        <a:t>200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2138365130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Partners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 dirty="0">
                          <a:effectLst/>
                        </a:rPr>
                        <a:t>1 (BRAC)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1432993689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Refugee</a:t>
                      </a:r>
                      <a:r>
                        <a:rPr lang="eu-ES" sz="1100" u="none" strike="noStrike" dirty="0">
                          <a:effectLst/>
                        </a:rPr>
                        <a:t> </a:t>
                      </a:r>
                      <a:r>
                        <a:rPr lang="eu-ES" sz="1100" u="none" strike="noStrike" dirty="0" err="1">
                          <a:effectLst/>
                        </a:rPr>
                        <a:t>Origin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 dirty="0" err="1">
                          <a:effectLst/>
                        </a:rPr>
                        <a:t>South</a:t>
                      </a:r>
                      <a:r>
                        <a:rPr lang="eu-ES" sz="1100" u="none" strike="noStrike" dirty="0">
                          <a:effectLst/>
                        </a:rPr>
                        <a:t> </a:t>
                      </a:r>
                      <a:r>
                        <a:rPr lang="eu-ES" sz="1100" u="none" strike="noStrike" dirty="0" err="1">
                          <a:effectLst/>
                        </a:rPr>
                        <a:t>Sudanese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4072128789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7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Koboko</a:t>
                      </a:r>
                      <a:endParaRPr lang="eu-ES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 dirty="0">
                          <a:effectLst/>
                        </a:rPr>
                        <a:t>0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878204090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Partners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 dirty="0">
                          <a:effectLst/>
                        </a:rPr>
                        <a:t> 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2856192117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Refugee</a:t>
                      </a:r>
                      <a:r>
                        <a:rPr lang="eu-ES" sz="1100" u="none" strike="noStrike" dirty="0">
                          <a:effectLst/>
                        </a:rPr>
                        <a:t> </a:t>
                      </a:r>
                      <a:r>
                        <a:rPr lang="eu-ES" sz="1100" u="none" strike="noStrike" dirty="0" err="1">
                          <a:effectLst/>
                        </a:rPr>
                        <a:t>Origin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 dirty="0">
                          <a:effectLst/>
                        </a:rPr>
                        <a:t> 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1665487826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8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Kyegegwa</a:t>
                      </a:r>
                      <a:endParaRPr lang="eu-ES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 dirty="0">
                          <a:effectLst/>
                        </a:rPr>
                        <a:t>0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163694168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Partners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 dirty="0">
                          <a:effectLst/>
                        </a:rPr>
                        <a:t> 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1011225259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Refugee</a:t>
                      </a:r>
                      <a:r>
                        <a:rPr lang="eu-ES" sz="1100" u="none" strike="noStrike" dirty="0">
                          <a:effectLst/>
                        </a:rPr>
                        <a:t> </a:t>
                      </a:r>
                      <a:r>
                        <a:rPr lang="eu-ES" sz="1100" u="none" strike="noStrike" dirty="0" err="1">
                          <a:effectLst/>
                        </a:rPr>
                        <a:t>Origin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 dirty="0">
                          <a:effectLst/>
                        </a:rPr>
                        <a:t> 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1116995286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9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Lamwo</a:t>
                      </a:r>
                      <a:endParaRPr lang="eu-ES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 dirty="0">
                          <a:effectLst/>
                        </a:rPr>
                        <a:t>20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3125627072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Partners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 dirty="0">
                          <a:effectLst/>
                        </a:rPr>
                        <a:t>CEVSI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183770806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Refugee</a:t>
                      </a:r>
                      <a:r>
                        <a:rPr lang="eu-ES" sz="1100" u="none" strike="noStrike" dirty="0">
                          <a:effectLst/>
                        </a:rPr>
                        <a:t> </a:t>
                      </a:r>
                      <a:r>
                        <a:rPr lang="eu-ES" sz="1100" u="none" strike="noStrike" dirty="0" err="1">
                          <a:effectLst/>
                        </a:rPr>
                        <a:t>Origin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 dirty="0" err="1">
                          <a:effectLst/>
                        </a:rPr>
                        <a:t>South</a:t>
                      </a:r>
                      <a:r>
                        <a:rPr lang="eu-ES" sz="1100" u="none" strike="noStrike" dirty="0">
                          <a:effectLst/>
                        </a:rPr>
                        <a:t> </a:t>
                      </a:r>
                      <a:r>
                        <a:rPr lang="eu-ES" sz="1100" u="none" strike="noStrike" dirty="0" err="1">
                          <a:effectLst/>
                        </a:rPr>
                        <a:t>Sudanese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3279795691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10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Moyo</a:t>
                      </a:r>
                      <a:endParaRPr lang="eu-ES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 dirty="0">
                          <a:effectLst/>
                        </a:rPr>
                        <a:t>0 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2088719257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Partners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4284354993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Refugee</a:t>
                      </a:r>
                      <a:r>
                        <a:rPr lang="eu-ES" sz="1100" u="none" strike="noStrike" dirty="0">
                          <a:effectLst/>
                        </a:rPr>
                        <a:t> </a:t>
                      </a:r>
                      <a:r>
                        <a:rPr lang="eu-ES" sz="1100" u="none" strike="noStrike" dirty="0" err="1">
                          <a:effectLst/>
                        </a:rPr>
                        <a:t>Origin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2784193156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11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Obongi</a:t>
                      </a:r>
                      <a:endParaRPr lang="eu-ES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>
                          <a:effectLst/>
                        </a:rPr>
                        <a:t>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4125190507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Partners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2842124430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Refugee</a:t>
                      </a:r>
                      <a:r>
                        <a:rPr lang="eu-ES" sz="1100" u="none" strike="noStrike" dirty="0">
                          <a:effectLst/>
                        </a:rPr>
                        <a:t> </a:t>
                      </a:r>
                      <a:r>
                        <a:rPr lang="eu-ES" sz="1100" u="none" strike="noStrike" dirty="0" err="1">
                          <a:effectLst/>
                        </a:rPr>
                        <a:t>Origin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1221769141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12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Yumbe</a:t>
                      </a:r>
                      <a:endParaRPr lang="eu-ES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>
                          <a:effectLst/>
                        </a:rPr>
                        <a:t>63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2489142100"/>
                  </a:ext>
                </a:extLst>
              </a:tr>
              <a:tr h="168522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Partners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>
                          <a:effectLst/>
                        </a:rPr>
                        <a:t>2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3229795932"/>
                  </a:ext>
                </a:extLst>
              </a:tr>
              <a:tr h="300184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Refugee</a:t>
                      </a:r>
                      <a:r>
                        <a:rPr lang="eu-ES" sz="1100" u="none" strike="noStrike" dirty="0">
                          <a:effectLst/>
                        </a:rPr>
                        <a:t> </a:t>
                      </a:r>
                      <a:r>
                        <a:rPr lang="eu-ES" sz="1100" u="none" strike="noStrike" dirty="0" err="1">
                          <a:effectLst/>
                        </a:rPr>
                        <a:t>Origin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u-ES" sz="1100" u="none" strike="noStrike" dirty="0" err="1">
                          <a:effectLst/>
                        </a:rPr>
                        <a:t>South</a:t>
                      </a:r>
                      <a:r>
                        <a:rPr lang="eu-ES" sz="1100" u="none" strike="noStrike" dirty="0">
                          <a:effectLst/>
                        </a:rPr>
                        <a:t> </a:t>
                      </a:r>
                      <a:r>
                        <a:rPr lang="eu-ES" sz="1100" u="none" strike="noStrike" dirty="0" err="1">
                          <a:effectLst/>
                        </a:rPr>
                        <a:t>Sudanese</a:t>
                      </a:r>
                      <a:r>
                        <a:rPr lang="eu-ES" sz="1100" u="none" strike="noStrike" dirty="0">
                          <a:effectLst/>
                        </a:rPr>
                        <a:t> &amp; </a:t>
                      </a:r>
                      <a:r>
                        <a:rPr lang="eu-ES" sz="1100" u="none" strike="noStrike" dirty="0" err="1">
                          <a:effectLst/>
                        </a:rPr>
                        <a:t>Host</a:t>
                      </a:r>
                      <a:r>
                        <a:rPr lang="eu-ES" sz="1100" u="none" strike="noStrike" dirty="0">
                          <a:effectLst/>
                        </a:rPr>
                        <a:t> </a:t>
                      </a:r>
                      <a:r>
                        <a:rPr lang="eu-ES" sz="1100" u="none" strike="noStrike" dirty="0" err="1">
                          <a:effectLst/>
                        </a:rPr>
                        <a:t>Communities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29" marR="5629" marT="5629" marB="0" anchor="ctr"/>
                </a:tc>
                <a:extLst>
                  <a:ext uri="{0D108BD9-81ED-4DB2-BD59-A6C34878D82A}">
                    <a16:rowId xmlns:a16="http://schemas.microsoft.com/office/drawing/2014/main" val="998091815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B9A794A0-2CC4-4B13-A7A0-8A9B07AB87B6}"/>
              </a:ext>
            </a:extLst>
          </p:cNvPr>
          <p:cNvSpPr txBox="1"/>
          <p:nvPr/>
        </p:nvSpPr>
        <p:spPr>
          <a:xfrm>
            <a:off x="5827112" y="2129695"/>
            <a:ext cx="604672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Nothing done/reported about: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HH having received cash grant for productive assets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Cash value of transfer per HH (UGX)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Cash value of grants distributed for productive assets (UGX)</a:t>
            </a:r>
            <a:endParaRPr lang="en-US" b="1" dirty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endParaRPr lang="en-US" b="1" dirty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endParaRPr lang="en-US" b="1" dirty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endParaRPr lang="eu-ES" dirty="0"/>
          </a:p>
        </p:txBody>
      </p:sp>
    </p:spTree>
    <p:extLst>
      <p:ext uri="{BB962C8B-B14F-4D97-AF65-F5344CB8AC3E}">
        <p14:creationId xmlns:p14="http://schemas.microsoft.com/office/powerpoint/2010/main" val="1067276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DAC8EB-06F6-4BA8-9472-5829197F1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" y="232834"/>
            <a:ext cx="962465" cy="2640995"/>
          </a:xfrm>
        </p:spPr>
        <p:txBody>
          <a:bodyPr>
            <a:normAutofit/>
          </a:bodyPr>
          <a:lstStyle/>
          <a:p>
            <a:r>
              <a:rPr lang="en-US" sz="1400" b="1" dirty="0">
                <a:solidFill>
                  <a:schemeClr val="accent1">
                    <a:lumMod val="75000"/>
                  </a:schemeClr>
                </a:solidFill>
              </a:rPr>
              <a:t># of market scans completed to inform vocational trainings offered</a:t>
            </a:r>
            <a:endParaRPr lang="eu-ES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" name="Marcador de contenido 7">
            <a:extLst>
              <a:ext uri="{FF2B5EF4-FFF2-40B4-BE49-F238E27FC236}">
                <a16:creationId xmlns:a16="http://schemas.microsoft.com/office/drawing/2014/main" id="{80F7AB73-C0FB-4BB6-B55B-FD193D5C08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38551"/>
              </p:ext>
            </p:extLst>
          </p:nvPr>
        </p:nvGraphicFramePr>
        <p:xfrm>
          <a:off x="1252025" y="232834"/>
          <a:ext cx="2622550" cy="28182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0214">
                  <a:extLst>
                    <a:ext uri="{9D8B030D-6E8A-4147-A177-3AD203B41FA5}">
                      <a16:colId xmlns:a16="http://schemas.microsoft.com/office/drawing/2014/main" val="2503901490"/>
                    </a:ext>
                  </a:extLst>
                </a:gridCol>
                <a:gridCol w="1201168">
                  <a:extLst>
                    <a:ext uri="{9D8B030D-6E8A-4147-A177-3AD203B41FA5}">
                      <a16:colId xmlns:a16="http://schemas.microsoft.com/office/drawing/2014/main" val="3223136367"/>
                    </a:ext>
                  </a:extLst>
                </a:gridCol>
                <a:gridCol w="1201168">
                  <a:extLst>
                    <a:ext uri="{9D8B030D-6E8A-4147-A177-3AD203B41FA5}">
                      <a16:colId xmlns:a16="http://schemas.microsoft.com/office/drawing/2014/main" val="400902057"/>
                    </a:ext>
                  </a:extLst>
                </a:gridCol>
              </a:tblGrid>
              <a:tr h="243376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b="1" u="none" strike="noStrike" dirty="0" err="1">
                          <a:effectLst/>
                        </a:rPr>
                        <a:t>Arua</a:t>
                      </a:r>
                      <a:endParaRPr lang="eu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3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52128636"/>
                  </a:ext>
                </a:extLst>
              </a:tr>
              <a:tr h="255544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3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42128484"/>
                  </a:ext>
                </a:extLst>
              </a:tr>
              <a:tr h="440510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South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Sudanese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89144586"/>
                  </a:ext>
                </a:extLst>
              </a:tr>
              <a:tr h="243376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b="1" u="none" strike="noStrike" dirty="0" err="1">
                          <a:effectLst/>
                        </a:rPr>
                        <a:t>Kiryandongo</a:t>
                      </a:r>
                      <a:endParaRPr lang="eu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100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47720561"/>
                  </a:ext>
                </a:extLst>
              </a:tr>
              <a:tr h="255544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Partners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1 (BRAC)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00537654"/>
                  </a:ext>
                </a:extLst>
              </a:tr>
              <a:tr h="440510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South Sudanese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12274767"/>
                  </a:ext>
                </a:extLst>
              </a:tr>
              <a:tr h="243376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3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b="1" u="none" strike="noStrike" dirty="0" err="1">
                          <a:effectLst/>
                        </a:rPr>
                        <a:t>Yumbe</a:t>
                      </a:r>
                      <a:endParaRPr lang="eu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08221178"/>
                  </a:ext>
                </a:extLst>
              </a:tr>
              <a:tr h="255544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31977032"/>
                  </a:ext>
                </a:extLst>
              </a:tr>
              <a:tr h="440510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South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Sudanese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18007839"/>
                  </a:ext>
                </a:extLst>
              </a:tr>
            </a:tbl>
          </a:graphicData>
        </a:graphic>
      </p:graphicFrame>
      <p:graphicFrame>
        <p:nvGraphicFramePr>
          <p:cNvPr id="4" name="Marcador de contenido 4">
            <a:extLst>
              <a:ext uri="{FF2B5EF4-FFF2-40B4-BE49-F238E27FC236}">
                <a16:creationId xmlns:a16="http://schemas.microsoft.com/office/drawing/2014/main" id="{1A5FF1BB-BC08-466A-ACF0-D10178E32FF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7539618"/>
              </p:ext>
            </p:extLst>
          </p:nvPr>
        </p:nvGraphicFramePr>
        <p:xfrm>
          <a:off x="5018495" y="97009"/>
          <a:ext cx="6348201" cy="59082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1942">
                  <a:extLst>
                    <a:ext uri="{9D8B030D-6E8A-4147-A177-3AD203B41FA5}">
                      <a16:colId xmlns:a16="http://schemas.microsoft.com/office/drawing/2014/main" val="933104985"/>
                    </a:ext>
                  </a:extLst>
                </a:gridCol>
                <a:gridCol w="1227848">
                  <a:extLst>
                    <a:ext uri="{9D8B030D-6E8A-4147-A177-3AD203B41FA5}">
                      <a16:colId xmlns:a16="http://schemas.microsoft.com/office/drawing/2014/main" val="467458277"/>
                    </a:ext>
                  </a:extLst>
                </a:gridCol>
                <a:gridCol w="1679112">
                  <a:extLst>
                    <a:ext uri="{9D8B030D-6E8A-4147-A177-3AD203B41FA5}">
                      <a16:colId xmlns:a16="http://schemas.microsoft.com/office/drawing/2014/main" val="2392233657"/>
                    </a:ext>
                  </a:extLst>
                </a:gridCol>
                <a:gridCol w="288946">
                  <a:extLst>
                    <a:ext uri="{9D8B030D-6E8A-4147-A177-3AD203B41FA5}">
                      <a16:colId xmlns:a16="http://schemas.microsoft.com/office/drawing/2014/main" val="2429790229"/>
                    </a:ext>
                  </a:extLst>
                </a:gridCol>
                <a:gridCol w="1202230">
                  <a:extLst>
                    <a:ext uri="{9D8B030D-6E8A-4147-A177-3AD203B41FA5}">
                      <a16:colId xmlns:a16="http://schemas.microsoft.com/office/drawing/2014/main" val="1054007319"/>
                    </a:ext>
                  </a:extLst>
                </a:gridCol>
                <a:gridCol w="1688123">
                  <a:extLst>
                    <a:ext uri="{9D8B030D-6E8A-4147-A177-3AD203B41FA5}">
                      <a16:colId xmlns:a16="http://schemas.microsoft.com/office/drawing/2014/main" val="1777912443"/>
                    </a:ext>
                  </a:extLst>
                </a:gridCol>
              </a:tblGrid>
              <a:tr h="221927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  <a:highlight>
                            <a:srgbClr val="FF0000"/>
                          </a:highlight>
                        </a:rPr>
                        <a:t>Adjumani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0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8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  <a:highlight>
                            <a:srgbClr val="FF0000"/>
                          </a:highlight>
                        </a:rPr>
                        <a:t>Koboko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0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631119558"/>
                  </a:ext>
                </a:extLst>
              </a:tr>
              <a:tr h="221927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 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 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3662473326"/>
                  </a:ext>
                </a:extLst>
              </a:tr>
              <a:tr h="413880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 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 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1694005596"/>
                  </a:ext>
                </a:extLst>
              </a:tr>
              <a:tr h="221927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b="1" u="none" strike="noStrike" dirty="0" err="1">
                          <a:effectLst/>
                        </a:rPr>
                        <a:t>Arua</a:t>
                      </a:r>
                      <a:endParaRPr lang="eu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153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9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b="1" u="none" strike="noStrike" dirty="0" err="1">
                          <a:effectLst/>
                        </a:rPr>
                        <a:t>Kyegegwa</a:t>
                      </a:r>
                      <a:endParaRPr lang="eu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247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416419341"/>
                  </a:ext>
                </a:extLst>
              </a:tr>
              <a:tr h="221927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4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930750488"/>
                  </a:ext>
                </a:extLst>
              </a:tr>
              <a:tr h="413880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Host Community and South Sudanese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Congolese &amp; Other Ref.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1310737446"/>
                  </a:ext>
                </a:extLst>
              </a:tr>
              <a:tr h="221927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3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  <a:highlight>
                            <a:srgbClr val="FF0000"/>
                          </a:highlight>
                        </a:rPr>
                        <a:t>Isingiro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0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10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b="1" u="none" strike="noStrike" dirty="0">
                          <a:effectLst/>
                        </a:rPr>
                        <a:t>LAMWO</a:t>
                      </a:r>
                      <a:endParaRPr lang="eu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110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1721348528"/>
                  </a:ext>
                </a:extLst>
              </a:tr>
              <a:tr h="221927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 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Caritas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3821151240"/>
                  </a:ext>
                </a:extLst>
              </a:tr>
              <a:tr h="413880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 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South Sudanese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686994554"/>
                  </a:ext>
                </a:extLst>
              </a:tr>
              <a:tr h="221927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4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b="1" u="none" strike="noStrike" dirty="0">
                          <a:effectLst/>
                        </a:rPr>
                        <a:t>Kampala</a:t>
                      </a:r>
                      <a:endParaRPr lang="eu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 dirty="0">
                          <a:effectLst/>
                        </a:rPr>
                        <a:t>254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11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b="1" u="none" strike="noStrike" dirty="0" err="1">
                          <a:effectLst/>
                        </a:rPr>
                        <a:t>Moyo</a:t>
                      </a:r>
                      <a:endParaRPr lang="eu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109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3246436551"/>
                  </a:ext>
                </a:extLst>
              </a:tr>
              <a:tr h="221927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3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WVI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2461055154"/>
                  </a:ext>
                </a:extLst>
              </a:tr>
              <a:tr h="413880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Congolese &amp; Other Ref.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Host Community and South Sudanese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3910019828"/>
                  </a:ext>
                </a:extLst>
              </a:tr>
              <a:tr h="221927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5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  <a:highlight>
                            <a:srgbClr val="FF0000"/>
                          </a:highlight>
                        </a:rPr>
                        <a:t>Kamwenge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 dirty="0">
                          <a:effectLst/>
                        </a:rPr>
                        <a:t>0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b="1" u="none" strike="noStrike" dirty="0" err="1">
                          <a:effectLst/>
                        </a:rPr>
                        <a:t>Obongi</a:t>
                      </a:r>
                      <a:endParaRPr lang="eu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154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1814640214"/>
                  </a:ext>
                </a:extLst>
              </a:tr>
              <a:tr h="221927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 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WVI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2283319201"/>
                  </a:ext>
                </a:extLst>
              </a:tr>
              <a:tr h="413880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 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Host Community and South Sudanese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3660129826"/>
                  </a:ext>
                </a:extLst>
              </a:tr>
              <a:tr h="221927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6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b="1" u="none" strike="noStrike" dirty="0" err="1">
                          <a:effectLst/>
                        </a:rPr>
                        <a:t>Kikuube</a:t>
                      </a:r>
                      <a:endParaRPr lang="eu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129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13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b="1" u="none" strike="noStrike" dirty="0" err="1">
                          <a:effectLst/>
                        </a:rPr>
                        <a:t>Yumbe</a:t>
                      </a:r>
                      <a:endParaRPr lang="eu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4236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3946612792"/>
                  </a:ext>
                </a:extLst>
              </a:tr>
              <a:tr h="221927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WVI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4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2693278160"/>
                  </a:ext>
                </a:extLst>
              </a:tr>
              <a:tr h="413880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Congolese &amp; Other Ref.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South Sudanese &amp; Host Communities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1527402419"/>
                  </a:ext>
                </a:extLst>
              </a:tr>
              <a:tr h="221927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7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b="1" u="none" strike="noStrike" dirty="0" err="1">
                          <a:effectLst/>
                        </a:rPr>
                        <a:t>Kiryandongo</a:t>
                      </a:r>
                      <a:endParaRPr lang="eu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490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458636516"/>
                  </a:ext>
                </a:extLst>
              </a:tr>
              <a:tr h="221927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1 (BRAC)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2343183662"/>
                  </a:ext>
                </a:extLst>
              </a:tr>
              <a:tr h="233025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South Sudanese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1504933307"/>
                  </a:ext>
                </a:extLst>
              </a:tr>
            </a:tbl>
          </a:graphicData>
        </a:graphic>
      </p:graphicFrame>
      <p:sp>
        <p:nvSpPr>
          <p:cNvPr id="3" name="Rectángulo 2">
            <a:extLst>
              <a:ext uri="{FF2B5EF4-FFF2-40B4-BE49-F238E27FC236}">
                <a16:creationId xmlns:a16="http://schemas.microsoft.com/office/drawing/2014/main" id="{17E7A59C-36ED-435C-A97A-5EF250A7ADB0}"/>
              </a:ext>
            </a:extLst>
          </p:cNvPr>
          <p:cNvSpPr/>
          <p:nvPr/>
        </p:nvSpPr>
        <p:spPr>
          <a:xfrm>
            <a:off x="3980848" y="860833"/>
            <a:ext cx="9313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accent1">
                    <a:lumMod val="75000"/>
                  </a:schemeClr>
                </a:solidFill>
              </a:rPr>
              <a:t># of people trained on vocational skills</a:t>
            </a:r>
            <a:endParaRPr lang="eu-ES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DC56CC0-AABA-495A-9CCD-6149617E6823}"/>
              </a:ext>
            </a:extLst>
          </p:cNvPr>
          <p:cNvSpPr txBox="1"/>
          <p:nvPr/>
        </p:nvSpPr>
        <p:spPr>
          <a:xfrm>
            <a:off x="1860639" y="3702356"/>
            <a:ext cx="140532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Gap: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Kampala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Kikuube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Kyegegwa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Lamwo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Myo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Obongi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329555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F2A1F2-8B0C-40DA-94EA-F37073855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204703"/>
            <a:ext cx="1426028" cy="3815753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# of people receiving business skills training support </a:t>
            </a:r>
            <a:endParaRPr lang="eu-E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9A457A4E-BBAE-40EC-AAAD-BC4F241AAF5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4163532"/>
              </p:ext>
            </p:extLst>
          </p:nvPr>
        </p:nvGraphicFramePr>
        <p:xfrm>
          <a:off x="3937000" y="1"/>
          <a:ext cx="5831645" cy="67999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8322">
                  <a:extLst>
                    <a:ext uri="{9D8B030D-6E8A-4147-A177-3AD203B41FA5}">
                      <a16:colId xmlns:a16="http://schemas.microsoft.com/office/drawing/2014/main" val="1437185517"/>
                    </a:ext>
                  </a:extLst>
                </a:gridCol>
                <a:gridCol w="884099">
                  <a:extLst>
                    <a:ext uri="{9D8B030D-6E8A-4147-A177-3AD203B41FA5}">
                      <a16:colId xmlns:a16="http://schemas.microsoft.com/office/drawing/2014/main" val="1104313798"/>
                    </a:ext>
                  </a:extLst>
                </a:gridCol>
                <a:gridCol w="4539224">
                  <a:extLst>
                    <a:ext uri="{9D8B030D-6E8A-4147-A177-3AD203B41FA5}">
                      <a16:colId xmlns:a16="http://schemas.microsoft.com/office/drawing/2014/main" val="3150656600"/>
                    </a:ext>
                  </a:extLst>
                </a:gridCol>
              </a:tblGrid>
              <a:tr h="156941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1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Adjumani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2048424987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3816379621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3794496810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2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Arua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2586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2156170040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5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3254305042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Host Community and South Sudanese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2291735032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3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Isingiro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1643477859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2868091600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3371798954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4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Kampala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25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2764640063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JRS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1255177376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Congolese &amp; Other Ref.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1805381987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5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Kamwenge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12743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2772908111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AVSI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3763176626"/>
                  </a:ext>
                </a:extLst>
              </a:tr>
              <a:tr h="221149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Refugee</a:t>
                      </a:r>
                      <a:r>
                        <a:rPr lang="eu-ES" sz="1100" u="none" strike="noStrike" dirty="0">
                          <a:effectLst/>
                        </a:rPr>
                        <a:t> </a:t>
                      </a:r>
                      <a:r>
                        <a:rPr lang="eu-ES" sz="1100" u="none" strike="noStrike" dirty="0" err="1">
                          <a:effectLst/>
                        </a:rPr>
                        <a:t>Origin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Congolese &amp; Other Ref + Host Communities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3631136346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6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Kikuube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3600944702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1268328197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3014872736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7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Kyriandongo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5141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504923659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SCI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4066066023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South Sudanese + Host Community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1371350228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8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Koboko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163358428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2746257407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4119382346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9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Kyegegwa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165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590269265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>
                          <a:effectLst/>
                        </a:rPr>
                        <a:t>DRC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1260230894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Congolese &amp; other ref.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1194047041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10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LAMWO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92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1846347328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Caritas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3103457176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South Sudanese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2500052320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11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Moyo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642970547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2548797405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2208371905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12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Obongi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2000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509112031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MC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2694585988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South Sudanese + Host Community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786525187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13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Yumbe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7557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3437642610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6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2359472402"/>
                  </a:ext>
                </a:extLst>
              </a:tr>
              <a:tr h="156941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South</a:t>
                      </a:r>
                      <a:r>
                        <a:rPr lang="eu-ES" sz="1100" u="none" strike="noStrike" dirty="0">
                          <a:effectLst/>
                        </a:rPr>
                        <a:t> </a:t>
                      </a:r>
                      <a:r>
                        <a:rPr lang="eu-ES" sz="1100" u="none" strike="noStrike" dirty="0" err="1">
                          <a:effectLst/>
                        </a:rPr>
                        <a:t>Sudanese</a:t>
                      </a:r>
                      <a:r>
                        <a:rPr lang="eu-ES" sz="1100" u="none" strike="noStrike" dirty="0">
                          <a:effectLst/>
                        </a:rPr>
                        <a:t> &amp; </a:t>
                      </a:r>
                      <a:r>
                        <a:rPr lang="eu-ES" sz="1100" u="none" strike="noStrike" dirty="0" err="1">
                          <a:effectLst/>
                        </a:rPr>
                        <a:t>Host</a:t>
                      </a:r>
                      <a:r>
                        <a:rPr lang="eu-ES" sz="1100" u="none" strike="noStrike" dirty="0">
                          <a:effectLst/>
                        </a:rPr>
                        <a:t> </a:t>
                      </a:r>
                      <a:r>
                        <a:rPr lang="eu-ES" sz="1100" u="none" strike="noStrike" dirty="0" err="1">
                          <a:effectLst/>
                        </a:rPr>
                        <a:t>Communities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7" marR="5487" marT="5487" marB="0" anchor="b"/>
                </a:tc>
                <a:extLst>
                  <a:ext uri="{0D108BD9-81ED-4DB2-BD59-A6C34878D82A}">
                    <a16:rowId xmlns:a16="http://schemas.microsoft.com/office/drawing/2014/main" val="1771846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91734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AD96BA-E27E-416A-B060-F5132C409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u-ES" dirty="0">
                <a:solidFill>
                  <a:schemeClr val="accent1">
                    <a:lumMod val="75000"/>
                  </a:schemeClr>
                </a:solidFill>
              </a:rPr>
              <a:t># </a:t>
            </a:r>
            <a:r>
              <a:rPr lang="eu-ES" dirty="0" err="1">
                <a:solidFill>
                  <a:schemeClr val="accent1">
                    <a:lumMod val="75000"/>
                  </a:schemeClr>
                </a:solidFill>
              </a:rPr>
              <a:t>of</a:t>
            </a:r>
            <a:r>
              <a:rPr lang="eu-E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u-ES" dirty="0" err="1">
                <a:solidFill>
                  <a:schemeClr val="accent1">
                    <a:lumMod val="75000"/>
                  </a:schemeClr>
                </a:solidFill>
              </a:rPr>
              <a:t>livelihood</a:t>
            </a:r>
            <a:r>
              <a:rPr lang="eu-E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u-ES" dirty="0" err="1">
                <a:solidFill>
                  <a:schemeClr val="accent1">
                    <a:lumMod val="75000"/>
                  </a:schemeClr>
                </a:solidFill>
              </a:rPr>
              <a:t>associations</a:t>
            </a:r>
            <a:r>
              <a:rPr lang="eu-E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u-ES" dirty="0" err="1">
                <a:solidFill>
                  <a:schemeClr val="accent1">
                    <a:lumMod val="75000"/>
                  </a:schemeClr>
                </a:solidFill>
              </a:rPr>
              <a:t>formed</a:t>
            </a:r>
            <a:endParaRPr lang="eu-ES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A170D78A-947B-4244-9908-20E4FC8D474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7623213"/>
              </p:ext>
            </p:extLst>
          </p:nvPr>
        </p:nvGraphicFramePr>
        <p:xfrm>
          <a:off x="2717041" y="1369846"/>
          <a:ext cx="8464307" cy="52919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6661">
                  <a:extLst>
                    <a:ext uri="{9D8B030D-6E8A-4147-A177-3AD203B41FA5}">
                      <a16:colId xmlns:a16="http://schemas.microsoft.com/office/drawing/2014/main" val="1393319229"/>
                    </a:ext>
                  </a:extLst>
                </a:gridCol>
                <a:gridCol w="1390378">
                  <a:extLst>
                    <a:ext uri="{9D8B030D-6E8A-4147-A177-3AD203B41FA5}">
                      <a16:colId xmlns:a16="http://schemas.microsoft.com/office/drawing/2014/main" val="658847476"/>
                    </a:ext>
                  </a:extLst>
                </a:gridCol>
                <a:gridCol w="3050700">
                  <a:extLst>
                    <a:ext uri="{9D8B030D-6E8A-4147-A177-3AD203B41FA5}">
                      <a16:colId xmlns:a16="http://schemas.microsoft.com/office/drawing/2014/main" val="1372190993"/>
                    </a:ext>
                  </a:extLst>
                </a:gridCol>
                <a:gridCol w="236661">
                  <a:extLst>
                    <a:ext uri="{9D8B030D-6E8A-4147-A177-3AD203B41FA5}">
                      <a16:colId xmlns:a16="http://schemas.microsoft.com/office/drawing/2014/main" val="3313801720"/>
                    </a:ext>
                  </a:extLst>
                </a:gridCol>
                <a:gridCol w="887477">
                  <a:extLst>
                    <a:ext uri="{9D8B030D-6E8A-4147-A177-3AD203B41FA5}">
                      <a16:colId xmlns:a16="http://schemas.microsoft.com/office/drawing/2014/main" val="3438463497"/>
                    </a:ext>
                  </a:extLst>
                </a:gridCol>
                <a:gridCol w="2662430">
                  <a:extLst>
                    <a:ext uri="{9D8B030D-6E8A-4147-A177-3AD203B41FA5}">
                      <a16:colId xmlns:a16="http://schemas.microsoft.com/office/drawing/2014/main" val="2470715363"/>
                    </a:ext>
                  </a:extLst>
                </a:gridCol>
              </a:tblGrid>
              <a:tr h="168214"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1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b="1" u="none" strike="noStrike" dirty="0" err="1">
                          <a:effectLst/>
                        </a:rPr>
                        <a:t>Adjumani</a:t>
                      </a:r>
                      <a:endParaRPr lang="eu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1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7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b="1" u="none" strike="noStrike" dirty="0" err="1">
                          <a:effectLst/>
                        </a:rPr>
                        <a:t>Kyriandongo</a:t>
                      </a:r>
                      <a:endParaRPr lang="eu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86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3636646799"/>
                  </a:ext>
                </a:extLst>
              </a:tr>
              <a:tr h="168214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Partners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DRC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Partners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2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365658038"/>
                  </a:ext>
                </a:extLst>
              </a:tr>
              <a:tr h="304468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Refugee Origin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South Sudanese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Refugee Origin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South Sudanese + Host Community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2279380301"/>
                  </a:ext>
                </a:extLst>
              </a:tr>
              <a:tr h="168214"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2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b="1" u="none" strike="noStrike" dirty="0" err="1">
                          <a:effectLst/>
                        </a:rPr>
                        <a:t>Arua</a:t>
                      </a:r>
                      <a:endParaRPr lang="eu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322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8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b="1" u="none" strike="noStrike" dirty="0" err="1">
                          <a:effectLst/>
                          <a:highlight>
                            <a:srgbClr val="FF0000"/>
                          </a:highlight>
                        </a:rPr>
                        <a:t>Koboko</a:t>
                      </a:r>
                      <a:endParaRPr lang="eu-ES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0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2520246598"/>
                  </a:ext>
                </a:extLst>
              </a:tr>
              <a:tr h="168214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Partners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4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Partners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 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1193428280"/>
                  </a:ext>
                </a:extLst>
              </a:tr>
              <a:tr h="304468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Refugee Origin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Host Community and South Sudanese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Refugee Origin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 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2939689387"/>
                  </a:ext>
                </a:extLst>
              </a:tr>
              <a:tr h="168214"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3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b="1" u="none" strike="noStrike" dirty="0" err="1">
                          <a:effectLst/>
                          <a:highlight>
                            <a:srgbClr val="FF0000"/>
                          </a:highlight>
                        </a:rPr>
                        <a:t>Isingiro</a:t>
                      </a:r>
                      <a:endParaRPr lang="eu-ES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0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9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b="1" u="none" strike="noStrike" dirty="0" err="1">
                          <a:effectLst/>
                        </a:rPr>
                        <a:t>Kyegegwa</a:t>
                      </a:r>
                      <a:endParaRPr lang="eu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75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2395148305"/>
                  </a:ext>
                </a:extLst>
              </a:tr>
              <a:tr h="168214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Partners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 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Partners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WVI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2417395499"/>
                  </a:ext>
                </a:extLst>
              </a:tr>
              <a:tr h="304468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Refugee Origin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 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Refugee Origin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Congolese &amp; other ref.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3709693774"/>
                  </a:ext>
                </a:extLst>
              </a:tr>
              <a:tr h="168214"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4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b="1" u="none" strike="noStrike" dirty="0">
                          <a:effectLst/>
                        </a:rPr>
                        <a:t>Kampala</a:t>
                      </a:r>
                      <a:endParaRPr lang="eu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25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10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b="1" u="none" strike="noStrike" dirty="0">
                          <a:effectLst/>
                          <a:highlight>
                            <a:srgbClr val="FF0000"/>
                          </a:highlight>
                        </a:rPr>
                        <a:t>LAMWO</a:t>
                      </a:r>
                      <a:endParaRPr lang="eu-ES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0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1335320004"/>
                  </a:ext>
                </a:extLst>
              </a:tr>
              <a:tr h="168214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Partners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JRS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Partners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 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1363425446"/>
                  </a:ext>
                </a:extLst>
              </a:tr>
              <a:tr h="304468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Refugee Origin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Congolese &amp; Other Ref.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Refugee Origin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 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1215647592"/>
                  </a:ext>
                </a:extLst>
              </a:tr>
              <a:tr h="168214"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5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b="1" u="none" strike="noStrike" dirty="0" err="1">
                          <a:effectLst/>
                        </a:rPr>
                        <a:t>Kamwenge</a:t>
                      </a:r>
                      <a:endParaRPr lang="eu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512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11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b="1" u="none" strike="noStrike" dirty="0" err="1">
                          <a:effectLst/>
                          <a:highlight>
                            <a:srgbClr val="FF0000"/>
                          </a:highlight>
                        </a:rPr>
                        <a:t>Moyo</a:t>
                      </a:r>
                      <a:endParaRPr lang="eu-ES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0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3973762603"/>
                  </a:ext>
                </a:extLst>
              </a:tr>
              <a:tr h="168214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Partners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AVSI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Partners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 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1903811007"/>
                  </a:ext>
                </a:extLst>
              </a:tr>
              <a:tr h="304468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Refugee Origin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Congolese &amp; Other Ref + Host Communities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Refugee Origin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 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2269742408"/>
                  </a:ext>
                </a:extLst>
              </a:tr>
              <a:tr h="168214"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6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b="1" u="none" strike="noStrike" dirty="0" err="1">
                          <a:effectLst/>
                        </a:rPr>
                        <a:t>Kikuube</a:t>
                      </a:r>
                      <a:endParaRPr lang="eu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75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12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b="1" u="none" strike="noStrike" dirty="0" err="1">
                          <a:effectLst/>
                          <a:highlight>
                            <a:srgbClr val="FF0000"/>
                          </a:highlight>
                        </a:rPr>
                        <a:t>Obongi</a:t>
                      </a:r>
                      <a:endParaRPr lang="eu-ES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0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2394160622"/>
                  </a:ext>
                </a:extLst>
              </a:tr>
              <a:tr h="168214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Partners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WVI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Partners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MC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1091177050"/>
                  </a:ext>
                </a:extLst>
              </a:tr>
              <a:tr h="304468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Refugee Origin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Congolese &amp; Other Ref.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Refugee Origin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South Sudanese + Host Community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802155915"/>
                  </a:ext>
                </a:extLst>
              </a:tr>
              <a:tr h="168214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13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b="1" u="none" strike="noStrike" dirty="0" err="1">
                          <a:effectLst/>
                        </a:rPr>
                        <a:t>Yumbe</a:t>
                      </a:r>
                      <a:endParaRPr lang="eu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200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2309019696"/>
                  </a:ext>
                </a:extLst>
              </a:tr>
              <a:tr h="168214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Partners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200" u="none" strike="noStrike">
                          <a:effectLst/>
                        </a:rPr>
                        <a:t>4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3257339812"/>
                  </a:ext>
                </a:extLst>
              </a:tr>
              <a:tr h="304468"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>
                          <a:effectLst/>
                        </a:rPr>
                        <a:t>Refugee Origin</a:t>
                      </a:r>
                      <a:endParaRPr lang="eu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200" u="none" strike="noStrike" dirty="0" err="1">
                          <a:effectLst/>
                        </a:rPr>
                        <a:t>South</a:t>
                      </a:r>
                      <a:r>
                        <a:rPr lang="eu-ES" sz="1200" u="none" strike="noStrike" dirty="0">
                          <a:effectLst/>
                        </a:rPr>
                        <a:t> </a:t>
                      </a:r>
                      <a:r>
                        <a:rPr lang="eu-ES" sz="1200" u="none" strike="noStrike" dirty="0" err="1">
                          <a:effectLst/>
                        </a:rPr>
                        <a:t>Sudanese</a:t>
                      </a:r>
                      <a:r>
                        <a:rPr lang="eu-ES" sz="1200" u="none" strike="noStrike" dirty="0">
                          <a:effectLst/>
                        </a:rPr>
                        <a:t> &amp; </a:t>
                      </a:r>
                      <a:r>
                        <a:rPr lang="eu-ES" sz="1200" u="none" strike="noStrike" dirty="0" err="1">
                          <a:effectLst/>
                        </a:rPr>
                        <a:t>Host</a:t>
                      </a:r>
                      <a:r>
                        <a:rPr lang="eu-ES" sz="1200" u="none" strike="noStrike" dirty="0">
                          <a:effectLst/>
                        </a:rPr>
                        <a:t> </a:t>
                      </a:r>
                      <a:r>
                        <a:rPr lang="eu-ES" sz="1200" u="none" strike="noStrike" dirty="0" err="1">
                          <a:effectLst/>
                        </a:rPr>
                        <a:t>Communities</a:t>
                      </a:r>
                      <a:endParaRPr lang="eu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8" marR="8158" marT="8158" marB="0" anchor="b"/>
                </a:tc>
                <a:extLst>
                  <a:ext uri="{0D108BD9-81ED-4DB2-BD59-A6C34878D82A}">
                    <a16:rowId xmlns:a16="http://schemas.microsoft.com/office/drawing/2014/main" val="2257016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5617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AB5837-ECE3-495C-9A61-014700DF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# of people participating in livelihood associations</a:t>
            </a:r>
            <a:endParaRPr lang="eu-ES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4B961963-6F09-4FD7-9CB8-D62A4F6E84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8003484"/>
              </p:ext>
            </p:extLst>
          </p:nvPr>
        </p:nvGraphicFramePr>
        <p:xfrm>
          <a:off x="1403350" y="1967706"/>
          <a:ext cx="9385300" cy="45015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3131">
                  <a:extLst>
                    <a:ext uri="{9D8B030D-6E8A-4147-A177-3AD203B41FA5}">
                      <a16:colId xmlns:a16="http://schemas.microsoft.com/office/drawing/2014/main" val="3365382457"/>
                    </a:ext>
                  </a:extLst>
                </a:gridCol>
                <a:gridCol w="3075535">
                  <a:extLst>
                    <a:ext uri="{9D8B030D-6E8A-4147-A177-3AD203B41FA5}">
                      <a16:colId xmlns:a16="http://schemas.microsoft.com/office/drawing/2014/main" val="2057280449"/>
                    </a:ext>
                  </a:extLst>
                </a:gridCol>
                <a:gridCol w="1690649">
                  <a:extLst>
                    <a:ext uri="{9D8B030D-6E8A-4147-A177-3AD203B41FA5}">
                      <a16:colId xmlns:a16="http://schemas.microsoft.com/office/drawing/2014/main" val="2539018533"/>
                    </a:ext>
                  </a:extLst>
                </a:gridCol>
                <a:gridCol w="211015">
                  <a:extLst>
                    <a:ext uri="{9D8B030D-6E8A-4147-A177-3AD203B41FA5}">
                      <a16:colId xmlns:a16="http://schemas.microsoft.com/office/drawing/2014/main" val="2375547764"/>
                    </a:ext>
                  </a:extLst>
                </a:gridCol>
                <a:gridCol w="1919743">
                  <a:extLst>
                    <a:ext uri="{9D8B030D-6E8A-4147-A177-3AD203B41FA5}">
                      <a16:colId xmlns:a16="http://schemas.microsoft.com/office/drawing/2014/main" val="452240095"/>
                    </a:ext>
                  </a:extLst>
                </a:gridCol>
                <a:gridCol w="2285227">
                  <a:extLst>
                    <a:ext uri="{9D8B030D-6E8A-4147-A177-3AD203B41FA5}">
                      <a16:colId xmlns:a16="http://schemas.microsoft.com/office/drawing/2014/main" val="2479921582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1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b="1" u="none" strike="noStrike" dirty="0" err="1">
                          <a:effectLst/>
                        </a:rPr>
                        <a:t>Adjumani</a:t>
                      </a:r>
                      <a:endParaRPr lang="eu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1400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8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b="1" u="none" strike="noStrike" dirty="0" err="1">
                          <a:effectLst/>
                        </a:rPr>
                        <a:t>Koboko</a:t>
                      </a:r>
                      <a:endParaRPr lang="eu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317459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DRC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4204906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South Sudanese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2200489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2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b="1" u="none" strike="noStrike" dirty="0" err="1">
                          <a:effectLst/>
                        </a:rPr>
                        <a:t>Arua</a:t>
                      </a:r>
                      <a:endParaRPr lang="eu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5672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9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b="1" u="none" strike="noStrike" dirty="0" err="1">
                          <a:effectLst/>
                        </a:rPr>
                        <a:t>Kyegegwa</a:t>
                      </a:r>
                      <a:endParaRPr lang="eu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1872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293225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4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WVI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313888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Host Community and South Sudanese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Congolese &amp; other ref.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218418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3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b="1" u="none" strike="noStrike" dirty="0" err="1">
                          <a:effectLst/>
                        </a:rPr>
                        <a:t>Isingiro</a:t>
                      </a:r>
                      <a:endParaRPr lang="eu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10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b="1" u="none" strike="noStrike" dirty="0">
                          <a:effectLst/>
                        </a:rPr>
                        <a:t>LAMWO</a:t>
                      </a:r>
                      <a:endParaRPr lang="eu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7595475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3579625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974592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4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b="1" u="none" strike="noStrike" dirty="0">
                          <a:effectLst/>
                        </a:rPr>
                        <a:t>Kampala</a:t>
                      </a:r>
                      <a:endParaRPr lang="eu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11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b="1" u="none" strike="noStrike" dirty="0" err="1">
                          <a:effectLst/>
                        </a:rPr>
                        <a:t>Moyo</a:t>
                      </a:r>
                      <a:endParaRPr lang="eu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2303449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JRS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9585782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Congolese &amp; Other Ref.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888518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5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b="1" u="none" strike="noStrike" dirty="0" err="1">
                          <a:effectLst/>
                        </a:rPr>
                        <a:t>Kamwenge</a:t>
                      </a:r>
                      <a:endParaRPr lang="eu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12749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12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b="1" u="none" strike="noStrike" dirty="0" err="1">
                          <a:effectLst/>
                        </a:rPr>
                        <a:t>Obongi</a:t>
                      </a:r>
                      <a:endParaRPr lang="eu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795447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AVSI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MC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0194818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Congolese &amp; Other Ref + Host Communities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South Sudanese + Host Community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135936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6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b="1" u="none" strike="noStrike" dirty="0" err="1">
                          <a:effectLst/>
                        </a:rPr>
                        <a:t>Kikuube</a:t>
                      </a:r>
                      <a:endParaRPr lang="eu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1844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13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b="1" u="none" strike="noStrike" dirty="0" err="1">
                          <a:effectLst/>
                        </a:rPr>
                        <a:t>Yumbe</a:t>
                      </a:r>
                      <a:endParaRPr lang="eu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5631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85380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WVI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5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2010713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Congolese &amp; Other Ref.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South Sudanese &amp; Host Communities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5279244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7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b="1" u="none" strike="noStrike" dirty="0" err="1">
                          <a:effectLst/>
                        </a:rPr>
                        <a:t>Kyriandongo</a:t>
                      </a:r>
                      <a:endParaRPr lang="eu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5457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4523532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2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5327264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South Sudanese + Host Community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560037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575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440CB1-6B77-4413-BDD2-25023F05F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3" y="2616139"/>
            <a:ext cx="4102768" cy="1325563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# of people engaged in short-term employment opportunities</a:t>
            </a:r>
            <a:endParaRPr lang="eu-ES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9F3AB17B-3748-4365-87D9-164E35A438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8198456"/>
              </p:ext>
            </p:extLst>
          </p:nvPr>
        </p:nvGraphicFramePr>
        <p:xfrm>
          <a:off x="4227092" y="187960"/>
          <a:ext cx="7571875" cy="64820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2207">
                  <a:extLst>
                    <a:ext uri="{9D8B030D-6E8A-4147-A177-3AD203B41FA5}">
                      <a16:colId xmlns:a16="http://schemas.microsoft.com/office/drawing/2014/main" val="343328379"/>
                    </a:ext>
                  </a:extLst>
                </a:gridCol>
                <a:gridCol w="1372199">
                  <a:extLst>
                    <a:ext uri="{9D8B030D-6E8A-4147-A177-3AD203B41FA5}">
                      <a16:colId xmlns:a16="http://schemas.microsoft.com/office/drawing/2014/main" val="3450914625"/>
                    </a:ext>
                  </a:extLst>
                </a:gridCol>
                <a:gridCol w="2252635">
                  <a:extLst>
                    <a:ext uri="{9D8B030D-6E8A-4147-A177-3AD203B41FA5}">
                      <a16:colId xmlns:a16="http://schemas.microsoft.com/office/drawing/2014/main" val="1945200939"/>
                    </a:ext>
                  </a:extLst>
                </a:gridCol>
                <a:gridCol w="465474">
                  <a:extLst>
                    <a:ext uri="{9D8B030D-6E8A-4147-A177-3AD203B41FA5}">
                      <a16:colId xmlns:a16="http://schemas.microsoft.com/office/drawing/2014/main" val="1901214978"/>
                    </a:ext>
                  </a:extLst>
                </a:gridCol>
                <a:gridCol w="1288453">
                  <a:extLst>
                    <a:ext uri="{9D8B030D-6E8A-4147-A177-3AD203B41FA5}">
                      <a16:colId xmlns:a16="http://schemas.microsoft.com/office/drawing/2014/main" val="1636466222"/>
                    </a:ext>
                  </a:extLst>
                </a:gridCol>
                <a:gridCol w="1870907">
                  <a:extLst>
                    <a:ext uri="{9D8B030D-6E8A-4147-A177-3AD203B41FA5}">
                      <a16:colId xmlns:a16="http://schemas.microsoft.com/office/drawing/2014/main" val="4191764639"/>
                    </a:ext>
                  </a:extLst>
                </a:gridCol>
              </a:tblGrid>
              <a:tr h="179949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Adjumani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101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8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Koboko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0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1130367038"/>
                  </a:ext>
                </a:extLst>
              </a:tr>
              <a:tr h="179949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LWF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 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1736510301"/>
                  </a:ext>
                </a:extLst>
              </a:tr>
              <a:tr h="299497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South Sudanese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 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301079663"/>
                  </a:ext>
                </a:extLst>
              </a:tr>
              <a:tr h="179949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Arua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280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9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Kyegegwa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0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1165974535"/>
                  </a:ext>
                </a:extLst>
              </a:tr>
              <a:tr h="179949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WVI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WVI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1996598802"/>
                  </a:ext>
                </a:extLst>
              </a:tr>
              <a:tr h="590719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Refugee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Origin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Host Community and South Sudanese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Congolese &amp; other ref.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3656447096"/>
                  </a:ext>
                </a:extLst>
              </a:tr>
              <a:tr h="179949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3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Isingiro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0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10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LAMWO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291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3762253067"/>
                  </a:ext>
                </a:extLst>
              </a:tr>
              <a:tr h="179949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 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LWF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1895998571"/>
                  </a:ext>
                </a:extLst>
              </a:tr>
              <a:tr h="299497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 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South Sudanese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1711954911"/>
                  </a:ext>
                </a:extLst>
              </a:tr>
              <a:tr h="179949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4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Kampala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335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11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Moyo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55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1454710407"/>
                  </a:ext>
                </a:extLst>
              </a:tr>
              <a:tr h="179949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WVI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4068375260"/>
                  </a:ext>
                </a:extLst>
              </a:tr>
              <a:tr h="736331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Congolese &amp; Other Ref + Host Communities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Host Community and South Sudanese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480971760"/>
                  </a:ext>
                </a:extLst>
              </a:tr>
              <a:tr h="179949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5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Kamwenge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469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Obongi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2106793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4276930324"/>
                  </a:ext>
                </a:extLst>
              </a:tr>
              <a:tr h="179949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LWF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2255654307"/>
                  </a:ext>
                </a:extLst>
              </a:tr>
              <a:tr h="736331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Congolese &amp; Other Ref + South Sudanese Ref.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South Sudanese 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594808180"/>
                  </a:ext>
                </a:extLst>
              </a:tr>
              <a:tr h="179949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6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Kikuube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262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13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Yumbe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1580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1708332554"/>
                  </a:ext>
                </a:extLst>
              </a:tr>
              <a:tr h="179949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LWF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3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3357172918"/>
                  </a:ext>
                </a:extLst>
              </a:tr>
              <a:tr h="299497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Congolese &amp; Other Ref.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South Sudanese.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3914514547"/>
                  </a:ext>
                </a:extLst>
              </a:tr>
              <a:tr h="179949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7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Kyriandongo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85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2470329248"/>
                  </a:ext>
                </a:extLst>
              </a:tr>
              <a:tr h="179949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BRAC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1887193072"/>
                  </a:ext>
                </a:extLst>
              </a:tr>
              <a:tr h="445107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South Sudanese Ref.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0" marR="6290" marT="6290" marB="0" anchor="b"/>
                </a:tc>
                <a:extLst>
                  <a:ext uri="{0D108BD9-81ED-4DB2-BD59-A6C34878D82A}">
                    <a16:rowId xmlns:a16="http://schemas.microsoft.com/office/drawing/2014/main" val="26722625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948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611B3E-ED06-41EF-91FC-641B2D376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>
                <a:solidFill>
                  <a:schemeClr val="accent1"/>
                </a:solidFill>
              </a:rPr>
              <a:t>Mapping</a:t>
            </a:r>
            <a:r>
              <a:rPr lang="es-ES" dirty="0"/>
              <a:t> </a:t>
            </a:r>
            <a:r>
              <a:rPr lang="es-ES" dirty="0" err="1">
                <a:solidFill>
                  <a:schemeClr val="accent1"/>
                </a:solidFill>
              </a:rPr>
              <a:t>exercise</a:t>
            </a:r>
            <a:endParaRPr lang="eu-ES" dirty="0">
              <a:solidFill>
                <a:schemeClr val="accent1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65B39C2-0E7B-44CB-850D-61D6BBF091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err="1"/>
              <a:t>Organizations</a:t>
            </a:r>
            <a:r>
              <a:rPr lang="es-ES" dirty="0"/>
              <a:t> </a:t>
            </a:r>
            <a:r>
              <a:rPr lang="es-ES" dirty="0" err="1"/>
              <a:t>Mapped</a:t>
            </a:r>
            <a:r>
              <a:rPr lang="es-ES" dirty="0"/>
              <a:t> and </a:t>
            </a:r>
            <a:r>
              <a:rPr lang="es-ES" dirty="0" err="1"/>
              <a:t>having</a:t>
            </a:r>
            <a:r>
              <a:rPr lang="es-ES" dirty="0"/>
              <a:t> </a:t>
            </a:r>
            <a:r>
              <a:rPr lang="es-ES" dirty="0" err="1"/>
              <a:t>reported</a:t>
            </a:r>
            <a:r>
              <a:rPr lang="es-ES" dirty="0"/>
              <a:t> in </a:t>
            </a:r>
            <a:r>
              <a:rPr lang="es-ES" dirty="0" err="1"/>
              <a:t>ActivityInfo</a:t>
            </a:r>
            <a:endParaRPr lang="es-ES" dirty="0"/>
          </a:p>
          <a:p>
            <a:r>
              <a:rPr lang="es-ES" dirty="0" err="1"/>
              <a:t>Objectives</a:t>
            </a:r>
            <a:r>
              <a:rPr lang="es-ES" dirty="0"/>
              <a:t> </a:t>
            </a:r>
            <a:r>
              <a:rPr lang="es-ES" dirty="0" err="1"/>
              <a:t>Overview</a:t>
            </a:r>
            <a:endParaRPr lang="es-ES" dirty="0"/>
          </a:p>
          <a:p>
            <a:r>
              <a:rPr lang="es-ES" dirty="0" err="1"/>
              <a:t>Objective</a:t>
            </a:r>
            <a:r>
              <a:rPr lang="es-ES" dirty="0"/>
              <a:t> 1</a:t>
            </a:r>
          </a:p>
          <a:p>
            <a:r>
              <a:rPr lang="es-ES" dirty="0" err="1"/>
              <a:t>Objective</a:t>
            </a:r>
            <a:r>
              <a:rPr lang="es-ES" dirty="0"/>
              <a:t> 2</a:t>
            </a:r>
          </a:p>
          <a:p>
            <a:r>
              <a:rPr lang="es-ES" dirty="0" err="1"/>
              <a:t>Objective</a:t>
            </a:r>
            <a:r>
              <a:rPr lang="es-ES" dirty="0"/>
              <a:t> 3</a:t>
            </a:r>
            <a:br>
              <a:rPr lang="es-ES" dirty="0"/>
            </a:br>
            <a:endParaRPr lang="es-ES" dirty="0"/>
          </a:p>
          <a:p>
            <a:pPr marL="0" indent="0">
              <a:buNone/>
            </a:pPr>
            <a:endParaRPr lang="es-ES" dirty="0"/>
          </a:p>
          <a:p>
            <a:endParaRPr lang="eu-ES" dirty="0"/>
          </a:p>
        </p:txBody>
      </p:sp>
    </p:spTree>
    <p:extLst>
      <p:ext uri="{BB962C8B-B14F-4D97-AF65-F5344CB8AC3E}">
        <p14:creationId xmlns:p14="http://schemas.microsoft.com/office/powerpoint/2010/main" val="19955365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ECE922-EF78-4755-B92F-946BCD117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u-ES" dirty="0" err="1">
                <a:solidFill>
                  <a:schemeClr val="accent1">
                    <a:lumMod val="75000"/>
                  </a:schemeClr>
                </a:solidFill>
              </a:rPr>
              <a:t>Public</a:t>
            </a:r>
            <a:r>
              <a:rPr lang="eu-E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u-ES" dirty="0" err="1">
                <a:solidFill>
                  <a:schemeClr val="accent1">
                    <a:lumMod val="75000"/>
                  </a:schemeClr>
                </a:solidFill>
              </a:rPr>
              <a:t>Work</a:t>
            </a:r>
            <a:r>
              <a:rPr lang="eu-E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u-ES" dirty="0" err="1">
                <a:solidFill>
                  <a:schemeClr val="accent1">
                    <a:lumMod val="75000"/>
                  </a:schemeClr>
                </a:solidFill>
              </a:rPr>
              <a:t>Activities</a:t>
            </a:r>
            <a:endParaRPr lang="eu-ES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34DDBCB5-AA75-4725-AED4-BA7A2FEFE03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1137248"/>
              </p:ext>
            </p:extLst>
          </p:nvPr>
        </p:nvGraphicFramePr>
        <p:xfrm>
          <a:off x="1168400" y="1219200"/>
          <a:ext cx="2622550" cy="46605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89000">
                  <a:extLst>
                    <a:ext uri="{9D8B030D-6E8A-4147-A177-3AD203B41FA5}">
                      <a16:colId xmlns:a16="http://schemas.microsoft.com/office/drawing/2014/main" val="285500287"/>
                    </a:ext>
                  </a:extLst>
                </a:gridCol>
                <a:gridCol w="1733550">
                  <a:extLst>
                    <a:ext uri="{9D8B030D-6E8A-4147-A177-3AD203B41FA5}">
                      <a16:colId xmlns:a16="http://schemas.microsoft.com/office/drawing/2014/main" val="337472517"/>
                    </a:ext>
                  </a:extLst>
                </a:gridCol>
              </a:tblGrid>
              <a:tr h="663357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Livelihood public work activity (market infrastructure)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48491373"/>
                  </a:ext>
                </a:extLst>
              </a:tr>
              <a:tr h="246601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Arua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7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4909561"/>
                  </a:ext>
                </a:extLst>
              </a:tr>
              <a:tr h="258931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WVI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7337059"/>
                  </a:ext>
                </a:extLst>
              </a:tr>
              <a:tr h="446348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South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Sudanese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75391550"/>
                  </a:ext>
                </a:extLst>
              </a:tr>
              <a:tr h="246601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Kiryandongo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47484082"/>
                  </a:ext>
                </a:extLst>
              </a:tr>
              <a:tr h="258931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SCI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54635900"/>
                  </a:ext>
                </a:extLst>
              </a:tr>
              <a:tr h="446348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South Sudanese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81565043"/>
                  </a:ext>
                </a:extLst>
              </a:tr>
              <a:tr h="246601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Obongi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23037953"/>
                  </a:ext>
                </a:extLst>
              </a:tr>
              <a:tr h="258931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VEDCO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90974143"/>
                  </a:ext>
                </a:extLst>
              </a:tr>
              <a:tr h="446348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South Sudanese 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36579831"/>
                  </a:ext>
                </a:extLst>
              </a:tr>
              <a:tr h="246601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Yumbe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8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61711688"/>
                  </a:ext>
                </a:extLst>
              </a:tr>
              <a:tr h="258931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87600794"/>
                  </a:ext>
                </a:extLst>
              </a:tr>
              <a:tr h="446348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South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Sudanese</a:t>
                      </a:r>
                      <a:r>
                        <a:rPr lang="eu-ES" sz="1400" u="none" strike="noStrike" dirty="0">
                          <a:effectLst/>
                        </a:rPr>
                        <a:t>.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11671425"/>
                  </a:ext>
                </a:extLst>
              </a:tr>
            </a:tbl>
          </a:graphicData>
        </a:graphic>
      </p:graphicFrame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3BBFE064-835E-47F5-841D-6B9192BE47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48856"/>
              </p:ext>
            </p:extLst>
          </p:nvPr>
        </p:nvGraphicFramePr>
        <p:xfrm>
          <a:off x="6527800" y="1231902"/>
          <a:ext cx="2984502" cy="46605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11695">
                  <a:extLst>
                    <a:ext uri="{9D8B030D-6E8A-4147-A177-3AD203B41FA5}">
                      <a16:colId xmlns:a16="http://schemas.microsoft.com/office/drawing/2014/main" val="1790325416"/>
                    </a:ext>
                  </a:extLst>
                </a:gridCol>
                <a:gridCol w="1972807">
                  <a:extLst>
                    <a:ext uri="{9D8B030D-6E8A-4147-A177-3AD203B41FA5}">
                      <a16:colId xmlns:a16="http://schemas.microsoft.com/office/drawing/2014/main" val="132962943"/>
                    </a:ext>
                  </a:extLst>
                </a:gridCol>
              </a:tblGrid>
              <a:tr h="691495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Livelihood public work activity (irrigation activities)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25157408"/>
                  </a:ext>
                </a:extLst>
              </a:tr>
              <a:tr h="257061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Arua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280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12016987"/>
                  </a:ext>
                </a:extLst>
              </a:tr>
              <a:tr h="269914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WVI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36568650"/>
                  </a:ext>
                </a:extLst>
              </a:tr>
              <a:tr h="465281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Host Community and South Sudanese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30672973"/>
                  </a:ext>
                </a:extLst>
              </a:tr>
              <a:tr h="257061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Kamwenge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9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48237569"/>
                  </a:ext>
                </a:extLst>
              </a:tr>
              <a:tr h="269914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LWF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58150173"/>
                  </a:ext>
                </a:extLst>
              </a:tr>
              <a:tr h="465281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South Sudanese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30879943"/>
                  </a:ext>
                </a:extLst>
              </a:tr>
              <a:tr h="257061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Obongi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29594421"/>
                  </a:ext>
                </a:extLst>
              </a:tr>
              <a:tr h="269914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93506801"/>
                  </a:ext>
                </a:extLst>
              </a:tr>
              <a:tr h="465281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South Sudanese 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82931120"/>
                  </a:ext>
                </a:extLst>
              </a:tr>
              <a:tr h="257061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Yumbe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84213944"/>
                  </a:ext>
                </a:extLst>
              </a:tr>
              <a:tr h="269914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FAO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68083134"/>
                  </a:ext>
                </a:extLst>
              </a:tr>
              <a:tr h="465281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South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Sudanese</a:t>
                      </a:r>
                      <a:r>
                        <a:rPr lang="eu-ES" sz="1400" u="none" strike="noStrike" dirty="0">
                          <a:effectLst/>
                        </a:rPr>
                        <a:t>.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6191183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47999874-9D92-41CA-ACB7-F13B8CE97180}"/>
              </a:ext>
            </a:extLst>
          </p:cNvPr>
          <p:cNvSpPr txBox="1"/>
          <p:nvPr/>
        </p:nvSpPr>
        <p:spPr>
          <a:xfrm>
            <a:off x="9569316" y="2236309"/>
            <a:ext cx="2679836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u-ES" dirty="0" err="1"/>
              <a:t>Nothing</a:t>
            </a:r>
            <a:r>
              <a:rPr lang="eu-ES" dirty="0"/>
              <a:t> done/</a:t>
            </a:r>
            <a:r>
              <a:rPr lang="eu-ES" dirty="0" err="1"/>
              <a:t>reported</a:t>
            </a:r>
            <a:r>
              <a:rPr lang="eu-ES" dirty="0"/>
              <a:t> in:</a:t>
            </a:r>
          </a:p>
          <a:p>
            <a:endParaRPr lang="eu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u-ES" dirty="0" err="1"/>
              <a:t>Adjumani</a:t>
            </a:r>
            <a:endParaRPr lang="eu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u-ES" dirty="0"/>
              <a:t> </a:t>
            </a:r>
            <a:r>
              <a:rPr lang="eu-ES" dirty="0" err="1"/>
              <a:t>Isingiro</a:t>
            </a:r>
            <a:endParaRPr lang="eu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u-ES" dirty="0"/>
              <a:t> Kampala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u-ES" dirty="0"/>
              <a:t> </a:t>
            </a:r>
            <a:r>
              <a:rPr lang="eu-ES" dirty="0" err="1"/>
              <a:t>Kamwenge</a:t>
            </a:r>
            <a:endParaRPr lang="eu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u-ES" dirty="0"/>
              <a:t> </a:t>
            </a:r>
            <a:r>
              <a:rPr lang="eu-ES" dirty="0" err="1"/>
              <a:t>Kikuube</a:t>
            </a:r>
            <a:endParaRPr lang="eu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u-ES" dirty="0"/>
              <a:t> </a:t>
            </a:r>
            <a:r>
              <a:rPr lang="eu-ES" dirty="0" err="1"/>
              <a:t>Koboko</a:t>
            </a:r>
            <a:endParaRPr lang="eu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u-ES" dirty="0"/>
              <a:t> </a:t>
            </a:r>
            <a:r>
              <a:rPr lang="eu-ES" dirty="0" err="1"/>
              <a:t>Kyegegwa</a:t>
            </a:r>
            <a:endParaRPr lang="eu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u-ES" dirty="0"/>
              <a:t> </a:t>
            </a:r>
            <a:r>
              <a:rPr lang="eu-ES" dirty="0" err="1"/>
              <a:t>Lamwo</a:t>
            </a:r>
            <a:endParaRPr lang="eu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u-ES" dirty="0"/>
              <a:t> </a:t>
            </a:r>
            <a:r>
              <a:rPr lang="eu-ES" dirty="0" err="1"/>
              <a:t>Moyo</a:t>
            </a:r>
            <a:endParaRPr lang="eu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49B9D2E-858D-427D-8D68-41D352657F97}"/>
              </a:ext>
            </a:extLst>
          </p:cNvPr>
          <p:cNvSpPr txBox="1"/>
          <p:nvPr/>
        </p:nvSpPr>
        <p:spPr>
          <a:xfrm>
            <a:off x="3790950" y="2236310"/>
            <a:ext cx="2679836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u-ES" dirty="0" err="1"/>
              <a:t>Nothing</a:t>
            </a:r>
            <a:r>
              <a:rPr lang="eu-ES" dirty="0"/>
              <a:t> done/</a:t>
            </a:r>
            <a:r>
              <a:rPr lang="eu-ES" dirty="0" err="1"/>
              <a:t>reported</a:t>
            </a:r>
            <a:r>
              <a:rPr lang="eu-ES" dirty="0"/>
              <a:t> in:</a:t>
            </a:r>
          </a:p>
          <a:p>
            <a:endParaRPr lang="eu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u-ES" dirty="0" err="1"/>
              <a:t>Adjumani</a:t>
            </a:r>
            <a:endParaRPr lang="eu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u-ES" dirty="0" err="1"/>
              <a:t>Isingiro</a:t>
            </a:r>
            <a:r>
              <a:rPr lang="eu-E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u-ES" dirty="0"/>
              <a:t>Kampala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u-ES" dirty="0" err="1"/>
              <a:t>Kikuube</a:t>
            </a:r>
            <a:r>
              <a:rPr lang="eu-E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u-ES" dirty="0" err="1"/>
              <a:t>Kiryandongo</a:t>
            </a:r>
            <a:r>
              <a:rPr lang="eu-E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u-ES" dirty="0" err="1"/>
              <a:t>Koboko</a:t>
            </a:r>
            <a:r>
              <a:rPr lang="eu-E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u-ES" dirty="0" err="1"/>
              <a:t>Kyegegwa</a:t>
            </a:r>
            <a:r>
              <a:rPr lang="eu-E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u-ES" dirty="0" err="1"/>
              <a:t>Lamwo</a:t>
            </a:r>
            <a:r>
              <a:rPr lang="eu-E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u-ES" dirty="0" err="1"/>
              <a:t>Moyo</a:t>
            </a:r>
            <a:endParaRPr lang="eu-ES" dirty="0"/>
          </a:p>
        </p:txBody>
      </p:sp>
    </p:spTree>
    <p:extLst>
      <p:ext uri="{BB962C8B-B14F-4D97-AF65-F5344CB8AC3E}">
        <p14:creationId xmlns:p14="http://schemas.microsoft.com/office/powerpoint/2010/main" val="41180298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D6F2F9-37A6-4B75-802B-329C90033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628" y="1157526"/>
            <a:ext cx="3051629" cy="1325563"/>
          </a:xfrm>
        </p:spPr>
        <p:txBody>
          <a:bodyPr/>
          <a:lstStyle/>
          <a:p>
            <a:r>
              <a:rPr lang="eu-ES" dirty="0">
                <a:solidFill>
                  <a:schemeClr val="accent1">
                    <a:lumMod val="75000"/>
                  </a:schemeClr>
                </a:solidFill>
              </a:rPr>
              <a:t># </a:t>
            </a:r>
            <a:r>
              <a:rPr lang="eu-ES" dirty="0" err="1">
                <a:solidFill>
                  <a:schemeClr val="accent1">
                    <a:lumMod val="75000"/>
                  </a:schemeClr>
                </a:solidFill>
              </a:rPr>
              <a:t>of</a:t>
            </a:r>
            <a:r>
              <a:rPr lang="eu-ES" dirty="0">
                <a:solidFill>
                  <a:schemeClr val="accent1">
                    <a:lumMod val="75000"/>
                  </a:schemeClr>
                </a:solidFill>
              </a:rPr>
              <a:t> IGA </a:t>
            </a:r>
            <a:r>
              <a:rPr lang="eu-ES" dirty="0" err="1">
                <a:solidFill>
                  <a:schemeClr val="accent1">
                    <a:lumMod val="75000"/>
                  </a:schemeClr>
                </a:solidFill>
              </a:rPr>
              <a:t>established</a:t>
            </a:r>
            <a:r>
              <a:rPr lang="eu-ES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E401FB51-E070-44AC-95E8-9A9BAE288F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676667"/>
              </p:ext>
            </p:extLst>
          </p:nvPr>
        </p:nvGraphicFramePr>
        <p:xfrm>
          <a:off x="3309257" y="353791"/>
          <a:ext cx="6539337" cy="61504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6370">
                  <a:extLst>
                    <a:ext uri="{9D8B030D-6E8A-4147-A177-3AD203B41FA5}">
                      <a16:colId xmlns:a16="http://schemas.microsoft.com/office/drawing/2014/main" val="443631481"/>
                    </a:ext>
                  </a:extLst>
                </a:gridCol>
                <a:gridCol w="967357">
                  <a:extLst>
                    <a:ext uri="{9D8B030D-6E8A-4147-A177-3AD203B41FA5}">
                      <a16:colId xmlns:a16="http://schemas.microsoft.com/office/drawing/2014/main" val="3020606192"/>
                    </a:ext>
                  </a:extLst>
                </a:gridCol>
                <a:gridCol w="2192677">
                  <a:extLst>
                    <a:ext uri="{9D8B030D-6E8A-4147-A177-3AD203B41FA5}">
                      <a16:colId xmlns:a16="http://schemas.microsoft.com/office/drawing/2014/main" val="1511500057"/>
                    </a:ext>
                  </a:extLst>
                </a:gridCol>
                <a:gridCol w="206370">
                  <a:extLst>
                    <a:ext uri="{9D8B030D-6E8A-4147-A177-3AD203B41FA5}">
                      <a16:colId xmlns:a16="http://schemas.microsoft.com/office/drawing/2014/main" val="874717448"/>
                    </a:ext>
                  </a:extLst>
                </a:gridCol>
                <a:gridCol w="773886">
                  <a:extLst>
                    <a:ext uri="{9D8B030D-6E8A-4147-A177-3AD203B41FA5}">
                      <a16:colId xmlns:a16="http://schemas.microsoft.com/office/drawing/2014/main" val="3966579010"/>
                    </a:ext>
                  </a:extLst>
                </a:gridCol>
                <a:gridCol w="2192677">
                  <a:extLst>
                    <a:ext uri="{9D8B030D-6E8A-4147-A177-3AD203B41FA5}">
                      <a16:colId xmlns:a16="http://schemas.microsoft.com/office/drawing/2014/main" val="2509411342"/>
                    </a:ext>
                  </a:extLst>
                </a:gridCol>
              </a:tblGrid>
              <a:tr h="185005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Adjumani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295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8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Koboko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0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1216374471"/>
                  </a:ext>
                </a:extLst>
              </a:tr>
              <a:tr h="185005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Partners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Partners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 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1440769600"/>
                  </a:ext>
                </a:extLst>
              </a:tr>
              <a:tr h="345023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Refugee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Origin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South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Sudanese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Refugee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Origin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 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1389346409"/>
                  </a:ext>
                </a:extLst>
              </a:tr>
              <a:tr h="185005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Arua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6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9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Kyegegwa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0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1659758896"/>
                  </a:ext>
                </a:extLst>
              </a:tr>
              <a:tr h="185005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Partners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 dirty="0">
                          <a:effectLst/>
                        </a:rPr>
                        <a:t>2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 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984349748"/>
                  </a:ext>
                </a:extLst>
              </a:tr>
              <a:tr h="345023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Refugee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Origin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South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Sudanese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 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848279014"/>
                  </a:ext>
                </a:extLst>
              </a:tr>
              <a:tr h="185005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3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Isingiro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 dirty="0">
                          <a:effectLst/>
                        </a:rPr>
                        <a:t>0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10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LAMWO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388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3248922388"/>
                  </a:ext>
                </a:extLst>
              </a:tr>
              <a:tr h="185005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Partners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>
                          <a:effectLst/>
                        </a:rPr>
                        <a:t> 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LWF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2828683885"/>
                  </a:ext>
                </a:extLst>
              </a:tr>
              <a:tr h="345023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Refugee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Origin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 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South Sudanese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1722702679"/>
                  </a:ext>
                </a:extLst>
              </a:tr>
              <a:tr h="185005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4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>
                          <a:effectLst/>
                        </a:rPr>
                        <a:t>Kampala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 dirty="0">
                          <a:effectLst/>
                        </a:rPr>
                        <a:t>67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11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Moyo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2258598580"/>
                  </a:ext>
                </a:extLst>
              </a:tr>
              <a:tr h="185005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Partners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IOM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WVI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2360544641"/>
                  </a:ext>
                </a:extLst>
              </a:tr>
              <a:tr h="345023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Congolese</a:t>
                      </a:r>
                      <a:r>
                        <a:rPr lang="eu-ES" sz="1400" u="none" strike="noStrike" dirty="0">
                          <a:effectLst/>
                        </a:rPr>
                        <a:t> &amp; </a:t>
                      </a:r>
                      <a:r>
                        <a:rPr lang="eu-ES" sz="1400" u="none" strike="noStrike" dirty="0" err="1">
                          <a:effectLst/>
                        </a:rPr>
                        <a:t>other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ref</a:t>
                      </a:r>
                      <a:r>
                        <a:rPr lang="eu-ES" sz="1400" u="none" strike="noStrike" dirty="0">
                          <a:effectLst/>
                        </a:rPr>
                        <a:t>.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Refugee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Origin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Host Community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2065511427"/>
                  </a:ext>
                </a:extLst>
              </a:tr>
              <a:tr h="185005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5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Kamwenge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 dirty="0">
                          <a:effectLst/>
                        </a:rPr>
                        <a:t>0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12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Obongi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1361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1015956356"/>
                  </a:ext>
                </a:extLst>
              </a:tr>
              <a:tr h="185005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>
                          <a:effectLst/>
                        </a:rPr>
                        <a:t> 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LWF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170436896"/>
                  </a:ext>
                </a:extLst>
              </a:tr>
              <a:tr h="345023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Refugee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Origin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 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South Sudanese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2660883230"/>
                  </a:ext>
                </a:extLst>
              </a:tr>
              <a:tr h="185005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6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Kikuube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0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13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Yumbe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 dirty="0">
                          <a:effectLst/>
                        </a:rPr>
                        <a:t>231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3472691266"/>
                  </a:ext>
                </a:extLst>
              </a:tr>
              <a:tr h="185005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>
                          <a:effectLst/>
                        </a:rPr>
                        <a:t> 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Partners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 dirty="0">
                          <a:effectLst/>
                        </a:rPr>
                        <a:t>2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4007913991"/>
                  </a:ext>
                </a:extLst>
              </a:tr>
              <a:tr h="345023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Refugee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Origin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>
                          <a:effectLst/>
                        </a:rPr>
                        <a:t> 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South Sudanese + Host Community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3026550627"/>
                  </a:ext>
                </a:extLst>
              </a:tr>
              <a:tr h="185005"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7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Kyriandongo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 dirty="0">
                          <a:effectLst/>
                        </a:rPr>
                        <a:t>18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1856018384"/>
                  </a:ext>
                </a:extLst>
              </a:tr>
              <a:tr h="185005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Partners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>
                          <a:effectLst/>
                        </a:rPr>
                        <a:t>DRC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1819069530"/>
                  </a:ext>
                </a:extLst>
              </a:tr>
              <a:tr h="194257"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Refugee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Origin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 err="1">
                          <a:effectLst/>
                        </a:rPr>
                        <a:t>South</a:t>
                      </a:r>
                      <a:r>
                        <a:rPr lang="eu-ES" sz="1400" u="none" strike="noStrike" dirty="0">
                          <a:effectLst/>
                        </a:rPr>
                        <a:t> </a:t>
                      </a:r>
                      <a:r>
                        <a:rPr lang="eu-ES" sz="1400" u="none" strike="noStrike" dirty="0" err="1">
                          <a:effectLst/>
                        </a:rPr>
                        <a:t>Sudanese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97" marR="8397" marT="8397" marB="0" anchor="b"/>
                </a:tc>
                <a:extLst>
                  <a:ext uri="{0D108BD9-81ED-4DB2-BD59-A6C34878D82A}">
                    <a16:rowId xmlns:a16="http://schemas.microsoft.com/office/drawing/2014/main" val="14114821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45246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11DF62-828E-4A9A-8223-E793188F8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662" y="914400"/>
            <a:ext cx="1142238" cy="3797300"/>
          </a:xfrm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# of people participating in a credit and saving group</a:t>
            </a:r>
            <a:endParaRPr lang="eu-ES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6D48078F-4539-447B-86AF-5823EF47B2D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2297354"/>
              </p:ext>
            </p:extLst>
          </p:nvPr>
        </p:nvGraphicFramePr>
        <p:xfrm>
          <a:off x="1477900" y="662781"/>
          <a:ext cx="3860038" cy="56963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0060">
                  <a:extLst>
                    <a:ext uri="{9D8B030D-6E8A-4147-A177-3AD203B41FA5}">
                      <a16:colId xmlns:a16="http://schemas.microsoft.com/office/drawing/2014/main" val="1566287198"/>
                    </a:ext>
                  </a:extLst>
                </a:gridCol>
                <a:gridCol w="987578">
                  <a:extLst>
                    <a:ext uri="{9D8B030D-6E8A-4147-A177-3AD203B41FA5}">
                      <a16:colId xmlns:a16="http://schemas.microsoft.com/office/drawing/2014/main" val="2988712067"/>
                    </a:ext>
                  </a:extLst>
                </a:gridCol>
                <a:gridCol w="2692400">
                  <a:extLst>
                    <a:ext uri="{9D8B030D-6E8A-4147-A177-3AD203B41FA5}">
                      <a16:colId xmlns:a16="http://schemas.microsoft.com/office/drawing/2014/main" val="1433451208"/>
                    </a:ext>
                  </a:extLst>
                </a:gridCol>
              </a:tblGrid>
              <a:tr h="107680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Adjumani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 dirty="0">
                          <a:effectLst/>
                        </a:rPr>
                        <a:t>2331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1100613858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4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2735492301"/>
                  </a:ext>
                </a:extLst>
              </a:tr>
              <a:tr h="113064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 err="1">
                          <a:effectLst/>
                        </a:rPr>
                        <a:t>South</a:t>
                      </a:r>
                      <a:r>
                        <a:rPr lang="eu-ES" sz="900" u="none" strike="noStrike" dirty="0">
                          <a:effectLst/>
                        </a:rPr>
                        <a:t> </a:t>
                      </a:r>
                      <a:r>
                        <a:rPr lang="eu-ES" sz="900" u="none" strike="noStrike" dirty="0" err="1">
                          <a:effectLst/>
                        </a:rPr>
                        <a:t>Sudanese</a:t>
                      </a:r>
                      <a:r>
                        <a:rPr lang="eu-ES" sz="900" u="none" strike="noStrike" dirty="0">
                          <a:effectLst/>
                        </a:rPr>
                        <a:t> </a:t>
                      </a:r>
                      <a:r>
                        <a:rPr lang="eu-ES" sz="900" u="none" strike="noStrike" dirty="0" err="1">
                          <a:effectLst/>
                        </a:rPr>
                        <a:t>Refugees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3514987175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2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Arua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6227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4069119402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4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1069453037"/>
                  </a:ext>
                </a:extLst>
              </a:tr>
              <a:tr h="68219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SSD + Host Community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1215244475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3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Isingiro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13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1813853035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FRC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439177499"/>
                  </a:ext>
                </a:extLst>
              </a:tr>
              <a:tr h="113064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Congolese &amp; other + Host Community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2267849268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4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Kampala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49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1973927470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3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650395190"/>
                  </a:ext>
                </a:extLst>
              </a:tr>
              <a:tr h="194900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Congolese &amp; other + Host Community + SSD + Burundian (2)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1469684599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5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Kamwenge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12460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436903654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AVSI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948680215"/>
                  </a:ext>
                </a:extLst>
              </a:tr>
              <a:tr h="113064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Congolese &amp; other + Host Community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3727720817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6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Kikuube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1798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1447753674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LWF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1959040816"/>
                  </a:ext>
                </a:extLst>
              </a:tr>
              <a:tr h="113064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Congolese &amp; Other Ref.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273376345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7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Kyriandongo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991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3008069641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3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1046346700"/>
                  </a:ext>
                </a:extLst>
              </a:tr>
              <a:tr h="113064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SSD + Host Community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1435679281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8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Koboko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2760156458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1652512045"/>
                  </a:ext>
                </a:extLst>
              </a:tr>
              <a:tr h="113064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961403202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9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Kyegegwa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676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1427955737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3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2252763094"/>
                  </a:ext>
                </a:extLst>
              </a:tr>
              <a:tr h="113064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Congolese &amp; other + Host Community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3396649672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LAMWO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1200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3786379031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2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1753970264"/>
                  </a:ext>
                </a:extLst>
              </a:tr>
              <a:tr h="113064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SSD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3064379113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11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Moyo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1726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1230683870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WVI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3736946627"/>
                  </a:ext>
                </a:extLst>
              </a:tr>
              <a:tr h="113064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Host Community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1066592072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12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Obongi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7445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1537025618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2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1228111639"/>
                  </a:ext>
                </a:extLst>
              </a:tr>
              <a:tr h="113064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SSD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1566566739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13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Yumbe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8122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564399746"/>
                  </a:ext>
                </a:extLst>
              </a:tr>
              <a:tr h="107680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7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1211102388"/>
                  </a:ext>
                </a:extLst>
              </a:tr>
              <a:tr h="113064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 dirty="0">
                          <a:effectLst/>
                        </a:rPr>
                        <a:t>SSD + </a:t>
                      </a:r>
                      <a:r>
                        <a:rPr lang="eu-ES" sz="900" u="none" strike="noStrike" dirty="0" err="1">
                          <a:effectLst/>
                        </a:rPr>
                        <a:t>Host</a:t>
                      </a:r>
                      <a:r>
                        <a:rPr lang="eu-ES" sz="900" u="none" strike="noStrike" dirty="0">
                          <a:effectLst/>
                        </a:rPr>
                        <a:t> </a:t>
                      </a:r>
                      <a:r>
                        <a:rPr lang="eu-ES" sz="900" u="none" strike="noStrike" dirty="0" err="1">
                          <a:effectLst/>
                        </a:rPr>
                        <a:t>Community</a:t>
                      </a:r>
                      <a:endParaRPr lang="eu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4" marR="5384" marT="5384" marB="0" anchor="b"/>
                </a:tc>
                <a:extLst>
                  <a:ext uri="{0D108BD9-81ED-4DB2-BD59-A6C34878D82A}">
                    <a16:rowId xmlns:a16="http://schemas.microsoft.com/office/drawing/2014/main" val="986699924"/>
                  </a:ext>
                </a:extLst>
              </a:tr>
            </a:tbl>
          </a:graphicData>
        </a:graphic>
      </p:graphicFrame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BE89F3CB-D41D-425C-98C1-0F11E0CA50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284112"/>
              </p:ext>
            </p:extLst>
          </p:nvPr>
        </p:nvGraphicFramePr>
        <p:xfrm>
          <a:off x="7305675" y="665162"/>
          <a:ext cx="3564763" cy="60346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3619">
                  <a:extLst>
                    <a:ext uri="{9D8B030D-6E8A-4147-A177-3AD203B41FA5}">
                      <a16:colId xmlns:a16="http://schemas.microsoft.com/office/drawing/2014/main" val="3217396771"/>
                    </a:ext>
                  </a:extLst>
                </a:gridCol>
                <a:gridCol w="1116706">
                  <a:extLst>
                    <a:ext uri="{9D8B030D-6E8A-4147-A177-3AD203B41FA5}">
                      <a16:colId xmlns:a16="http://schemas.microsoft.com/office/drawing/2014/main" val="15121864"/>
                    </a:ext>
                  </a:extLst>
                </a:gridCol>
                <a:gridCol w="2234438">
                  <a:extLst>
                    <a:ext uri="{9D8B030D-6E8A-4147-A177-3AD203B41FA5}">
                      <a16:colId xmlns:a16="http://schemas.microsoft.com/office/drawing/2014/main" val="4222275572"/>
                    </a:ext>
                  </a:extLst>
                </a:gridCol>
              </a:tblGrid>
              <a:tr h="88137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Adjumani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1176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1980129740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3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413691672"/>
                  </a:ext>
                </a:extLst>
              </a:tr>
              <a:tr h="237089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South Sudanese Ref.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653068167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2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Arua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1216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273504982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WVI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2661754156"/>
                  </a:ext>
                </a:extLst>
              </a:tr>
              <a:tr h="237089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South Sudanese Ref.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1612463510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3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Isingiro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2774436207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2753467472"/>
                  </a:ext>
                </a:extLst>
              </a:tr>
              <a:tr h="92544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699689709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4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Kampala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2065729494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107219966"/>
                  </a:ext>
                </a:extLst>
              </a:tr>
              <a:tr h="92544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2228436881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5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Kamwenge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1625241652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781325545"/>
                  </a:ext>
                </a:extLst>
              </a:tr>
              <a:tr h="92544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4236455326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6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Kikuube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1798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1525894700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LWF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2211047952"/>
                  </a:ext>
                </a:extLst>
              </a:tr>
              <a:tr h="159528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Congolese &amp; Other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3314786792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7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Kyriandongo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1083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3229262649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3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3146307699"/>
                  </a:ext>
                </a:extLst>
              </a:tr>
              <a:tr h="92544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2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2903168271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8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Koboko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4290127175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3339278351"/>
                  </a:ext>
                </a:extLst>
              </a:tr>
              <a:tr h="92544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 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2894415570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9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Kyegegwa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200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1266912451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2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3350969955"/>
                  </a:ext>
                </a:extLst>
              </a:tr>
              <a:tr h="159528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Congolese &amp; Other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319326991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LAMWO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2013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807586060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2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289783476"/>
                  </a:ext>
                </a:extLst>
              </a:tr>
              <a:tr h="92544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SSD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1874668514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11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Moyo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434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962166884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WVI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840059224"/>
                  </a:ext>
                </a:extLst>
              </a:tr>
              <a:tr h="159528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Host Community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2155647832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12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Obongi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3940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1969518659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2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899068104"/>
                  </a:ext>
                </a:extLst>
              </a:tr>
              <a:tr h="237089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South Sudanese Ref.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1153646511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13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Yumbe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2100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157308472"/>
                  </a:ext>
                </a:extLst>
              </a:tr>
              <a:tr h="88137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Partners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900" u="none" strike="noStrike">
                          <a:effectLst/>
                        </a:rPr>
                        <a:t>4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384845838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algn="l" fontAlgn="b"/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900" u="none" strike="noStrike">
                          <a:effectLst/>
                        </a:rPr>
                        <a:t>Refugee Origin</a:t>
                      </a:r>
                      <a:endParaRPr lang="eu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South Sudanese Ref. + Host Community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07" marR="4407" marT="4407" marB="0" anchor="b"/>
                </a:tc>
                <a:extLst>
                  <a:ext uri="{0D108BD9-81ED-4DB2-BD59-A6C34878D82A}">
                    <a16:rowId xmlns:a16="http://schemas.microsoft.com/office/drawing/2014/main" val="4056116612"/>
                  </a:ext>
                </a:extLst>
              </a:tr>
            </a:tbl>
          </a:graphicData>
        </a:graphic>
      </p:graphicFrame>
      <p:sp>
        <p:nvSpPr>
          <p:cNvPr id="6" name="Rectángulo 5">
            <a:extLst>
              <a:ext uri="{FF2B5EF4-FFF2-40B4-BE49-F238E27FC236}">
                <a16:creationId xmlns:a16="http://schemas.microsoft.com/office/drawing/2014/main" id="{3A80BF49-9AAF-4659-ACFB-91DF5CCBD9B6}"/>
              </a:ext>
            </a:extLst>
          </p:cNvPr>
          <p:cNvSpPr/>
          <p:nvPr/>
        </p:nvSpPr>
        <p:spPr>
          <a:xfrm>
            <a:off x="5866957" y="1529834"/>
            <a:ext cx="122643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u-ES" b="1" dirty="0">
                <a:solidFill>
                  <a:schemeClr val="accent1">
                    <a:lumMod val="75000"/>
                  </a:schemeClr>
                </a:solidFill>
              </a:rPr>
              <a:t># </a:t>
            </a:r>
            <a:r>
              <a:rPr lang="eu-ES" b="1" dirty="0" err="1">
                <a:solidFill>
                  <a:schemeClr val="accent1">
                    <a:lumMod val="75000"/>
                  </a:schemeClr>
                </a:solidFill>
              </a:rPr>
              <a:t>of</a:t>
            </a:r>
            <a:r>
              <a:rPr lang="eu-E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u-ES" b="1" dirty="0" err="1">
                <a:solidFill>
                  <a:schemeClr val="accent1">
                    <a:lumMod val="75000"/>
                  </a:schemeClr>
                </a:solidFill>
              </a:rPr>
              <a:t>people</a:t>
            </a:r>
            <a:r>
              <a:rPr lang="eu-E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u-ES" b="1" dirty="0" err="1">
                <a:solidFill>
                  <a:schemeClr val="accent1">
                    <a:lumMod val="75000"/>
                  </a:schemeClr>
                </a:solidFill>
              </a:rPr>
              <a:t>trained</a:t>
            </a:r>
            <a:r>
              <a:rPr lang="eu-ES" b="1" dirty="0">
                <a:solidFill>
                  <a:schemeClr val="accent1">
                    <a:lumMod val="75000"/>
                  </a:schemeClr>
                </a:solidFill>
              </a:rPr>
              <a:t> on </a:t>
            </a:r>
            <a:r>
              <a:rPr lang="eu-ES" b="1" dirty="0" err="1">
                <a:solidFill>
                  <a:schemeClr val="accent1">
                    <a:lumMod val="75000"/>
                  </a:schemeClr>
                </a:solidFill>
              </a:rPr>
              <a:t>financial</a:t>
            </a:r>
            <a:r>
              <a:rPr lang="eu-E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u-ES" b="1" dirty="0" err="1">
                <a:solidFill>
                  <a:schemeClr val="accent1">
                    <a:lumMod val="75000"/>
                  </a:schemeClr>
                </a:solidFill>
              </a:rPr>
              <a:t>literacy</a:t>
            </a:r>
            <a:endParaRPr lang="eu-ES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5690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42638D-914B-46CD-90DF-BC7F8BD79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# of formal and non-formal long-term employment opportunities created.</a:t>
            </a:r>
            <a:endParaRPr lang="eu-E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5" name="Marcador de contenido 4">
            <a:extLst>
              <a:ext uri="{FF2B5EF4-FFF2-40B4-BE49-F238E27FC236}">
                <a16:creationId xmlns:a16="http://schemas.microsoft.com/office/drawing/2014/main" id="{5F2BCD54-8AA2-432A-BE4C-92F985C7D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503869"/>
              </p:ext>
            </p:extLst>
          </p:nvPr>
        </p:nvGraphicFramePr>
        <p:xfrm>
          <a:off x="838200" y="2005012"/>
          <a:ext cx="3378200" cy="40671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52500">
                  <a:extLst>
                    <a:ext uri="{9D8B030D-6E8A-4147-A177-3AD203B41FA5}">
                      <a16:colId xmlns:a16="http://schemas.microsoft.com/office/drawing/2014/main" val="3394101478"/>
                    </a:ext>
                  </a:extLst>
                </a:gridCol>
                <a:gridCol w="2425700">
                  <a:extLst>
                    <a:ext uri="{9D8B030D-6E8A-4147-A177-3AD203B41FA5}">
                      <a16:colId xmlns:a16="http://schemas.microsoft.com/office/drawing/2014/main" val="326876317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Adjumani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723166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993463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406195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Arua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798662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3692593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947498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Isingiro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532814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9148724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74723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Kampala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057195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5137788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363048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Kamwenge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852372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4962141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772084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Kikuube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193321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2198163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 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053406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Kyriandongo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50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063783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BRAC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569846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South</a:t>
                      </a:r>
                      <a:r>
                        <a:rPr lang="eu-ES" sz="1100" u="none" strike="noStrike" dirty="0">
                          <a:effectLst/>
                        </a:rPr>
                        <a:t> </a:t>
                      </a:r>
                      <a:r>
                        <a:rPr lang="eu-ES" sz="1100" u="none" strike="noStrike" dirty="0" err="1">
                          <a:effectLst/>
                        </a:rPr>
                        <a:t>Sudanese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35482606"/>
                  </a:ext>
                </a:extLst>
              </a:tr>
            </a:tbl>
          </a:graphicData>
        </a:graphic>
      </p:graphicFrame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043FAE8F-4E74-4878-B387-78972E48E5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959383"/>
              </p:ext>
            </p:extLst>
          </p:nvPr>
        </p:nvGraphicFramePr>
        <p:xfrm>
          <a:off x="5943600" y="2003424"/>
          <a:ext cx="3882484" cy="43645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6500">
                  <a:extLst>
                    <a:ext uri="{9D8B030D-6E8A-4147-A177-3AD203B41FA5}">
                      <a16:colId xmlns:a16="http://schemas.microsoft.com/office/drawing/2014/main" val="3411221980"/>
                    </a:ext>
                  </a:extLst>
                </a:gridCol>
                <a:gridCol w="2675984">
                  <a:extLst>
                    <a:ext uri="{9D8B030D-6E8A-4147-A177-3AD203B41FA5}">
                      <a16:colId xmlns:a16="http://schemas.microsoft.com/office/drawing/2014/main" val="15342589"/>
                    </a:ext>
                  </a:extLst>
                </a:gridCol>
              </a:tblGrid>
              <a:tr h="176740"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 dirty="0" err="1">
                          <a:effectLst/>
                        </a:rPr>
                        <a:t>Koboko</a:t>
                      </a:r>
                      <a:endParaRPr lang="eu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000" u="none" strike="noStrike">
                          <a:effectLst/>
                        </a:rPr>
                        <a:t>0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extLst>
                  <a:ext uri="{0D108BD9-81ED-4DB2-BD59-A6C34878D82A}">
                    <a16:rowId xmlns:a16="http://schemas.microsoft.com/office/drawing/2014/main" val="3199500624"/>
                  </a:ext>
                </a:extLst>
              </a:tr>
              <a:tr h="176740"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Partners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 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extLst>
                  <a:ext uri="{0D108BD9-81ED-4DB2-BD59-A6C34878D82A}">
                    <a16:rowId xmlns:a16="http://schemas.microsoft.com/office/drawing/2014/main" val="1564092685"/>
                  </a:ext>
                </a:extLst>
              </a:tr>
              <a:tr h="333114"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Refugee Origin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 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extLst>
                  <a:ext uri="{0D108BD9-81ED-4DB2-BD59-A6C34878D82A}">
                    <a16:rowId xmlns:a16="http://schemas.microsoft.com/office/drawing/2014/main" val="2765311498"/>
                  </a:ext>
                </a:extLst>
              </a:tr>
              <a:tr h="176740"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Kyegegwa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000" u="none" strike="noStrike">
                          <a:effectLst/>
                        </a:rPr>
                        <a:t>0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extLst>
                  <a:ext uri="{0D108BD9-81ED-4DB2-BD59-A6C34878D82A}">
                    <a16:rowId xmlns:a16="http://schemas.microsoft.com/office/drawing/2014/main" val="4223607528"/>
                  </a:ext>
                </a:extLst>
              </a:tr>
              <a:tr h="176740"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Partners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 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extLst>
                  <a:ext uri="{0D108BD9-81ED-4DB2-BD59-A6C34878D82A}">
                    <a16:rowId xmlns:a16="http://schemas.microsoft.com/office/drawing/2014/main" val="3611743597"/>
                  </a:ext>
                </a:extLst>
              </a:tr>
              <a:tr h="319899"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Refugee Origin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 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extLst>
                  <a:ext uri="{0D108BD9-81ED-4DB2-BD59-A6C34878D82A}">
                    <a16:rowId xmlns:a16="http://schemas.microsoft.com/office/drawing/2014/main" val="974746301"/>
                  </a:ext>
                </a:extLst>
              </a:tr>
              <a:tr h="176740"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LAMWO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000" u="none" strike="noStrike">
                          <a:effectLst/>
                        </a:rPr>
                        <a:t>522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extLst>
                  <a:ext uri="{0D108BD9-81ED-4DB2-BD59-A6C34878D82A}">
                    <a16:rowId xmlns:a16="http://schemas.microsoft.com/office/drawing/2014/main" val="1090310284"/>
                  </a:ext>
                </a:extLst>
              </a:tr>
              <a:tr h="176740"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Partners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LWF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extLst>
                  <a:ext uri="{0D108BD9-81ED-4DB2-BD59-A6C34878D82A}">
                    <a16:rowId xmlns:a16="http://schemas.microsoft.com/office/drawing/2014/main" val="922835494"/>
                  </a:ext>
                </a:extLst>
              </a:tr>
              <a:tr h="319899"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Refugee Origin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South Sudanese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extLst>
                  <a:ext uri="{0D108BD9-81ED-4DB2-BD59-A6C34878D82A}">
                    <a16:rowId xmlns:a16="http://schemas.microsoft.com/office/drawing/2014/main" val="2527264040"/>
                  </a:ext>
                </a:extLst>
              </a:tr>
              <a:tr h="176740"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Moyo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000" u="none" strike="noStrike">
                          <a:effectLst/>
                        </a:rPr>
                        <a:t>1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extLst>
                  <a:ext uri="{0D108BD9-81ED-4DB2-BD59-A6C34878D82A}">
                    <a16:rowId xmlns:a16="http://schemas.microsoft.com/office/drawing/2014/main" val="3055287698"/>
                  </a:ext>
                </a:extLst>
              </a:tr>
              <a:tr h="176740"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Partners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WVI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extLst>
                  <a:ext uri="{0D108BD9-81ED-4DB2-BD59-A6C34878D82A}">
                    <a16:rowId xmlns:a16="http://schemas.microsoft.com/office/drawing/2014/main" val="3063739613"/>
                  </a:ext>
                </a:extLst>
              </a:tr>
              <a:tr h="319899"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Refugee Origin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South Sudanese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extLst>
                  <a:ext uri="{0D108BD9-81ED-4DB2-BD59-A6C34878D82A}">
                    <a16:rowId xmlns:a16="http://schemas.microsoft.com/office/drawing/2014/main" val="2354863832"/>
                  </a:ext>
                </a:extLst>
              </a:tr>
              <a:tr h="176740"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Obongi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000" u="none" strike="noStrike">
                          <a:effectLst/>
                        </a:rPr>
                        <a:t>29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extLst>
                  <a:ext uri="{0D108BD9-81ED-4DB2-BD59-A6C34878D82A}">
                    <a16:rowId xmlns:a16="http://schemas.microsoft.com/office/drawing/2014/main" val="2467058945"/>
                  </a:ext>
                </a:extLst>
              </a:tr>
              <a:tr h="176740"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Partners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LWF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extLst>
                  <a:ext uri="{0D108BD9-81ED-4DB2-BD59-A6C34878D82A}">
                    <a16:rowId xmlns:a16="http://schemas.microsoft.com/office/drawing/2014/main" val="3661464294"/>
                  </a:ext>
                </a:extLst>
              </a:tr>
              <a:tr h="630962"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Refugee Origin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South Sudanese + Host Community.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extLst>
                  <a:ext uri="{0D108BD9-81ED-4DB2-BD59-A6C34878D82A}">
                    <a16:rowId xmlns:a16="http://schemas.microsoft.com/office/drawing/2014/main" val="1301247270"/>
                  </a:ext>
                </a:extLst>
              </a:tr>
              <a:tr h="176740"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Yumbe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000" u="none" strike="noStrike">
                          <a:effectLst/>
                        </a:rPr>
                        <a:t>0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extLst>
                  <a:ext uri="{0D108BD9-81ED-4DB2-BD59-A6C34878D82A}">
                    <a16:rowId xmlns:a16="http://schemas.microsoft.com/office/drawing/2014/main" val="985463418"/>
                  </a:ext>
                </a:extLst>
              </a:tr>
              <a:tr h="176740"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Partners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 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extLst>
                  <a:ext uri="{0D108BD9-81ED-4DB2-BD59-A6C34878D82A}">
                    <a16:rowId xmlns:a16="http://schemas.microsoft.com/office/drawing/2014/main" val="503464984"/>
                  </a:ext>
                </a:extLst>
              </a:tr>
              <a:tr h="319899"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>
                          <a:effectLst/>
                        </a:rPr>
                        <a:t>Refugee Origin</a:t>
                      </a:r>
                      <a:endParaRPr lang="eu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000" u="none" strike="noStrike" dirty="0">
                          <a:effectLst/>
                        </a:rPr>
                        <a:t> </a:t>
                      </a:r>
                      <a:endParaRPr lang="eu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37" marR="8837" marT="8837" marB="0" anchor="b"/>
                </a:tc>
                <a:extLst>
                  <a:ext uri="{0D108BD9-81ED-4DB2-BD59-A6C34878D82A}">
                    <a16:rowId xmlns:a16="http://schemas.microsoft.com/office/drawing/2014/main" val="26244264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06127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8AFC1D-4CA8-4E1F-8039-1F0AE1FEC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# of groups trained on O&amp;M</a:t>
            </a:r>
            <a:endParaRPr lang="eu-ES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32BB13F1-A98F-49C3-A2C6-D14D87EC3B9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6897639"/>
              </p:ext>
            </p:extLst>
          </p:nvPr>
        </p:nvGraphicFramePr>
        <p:xfrm>
          <a:off x="1600200" y="3429000"/>
          <a:ext cx="2546350" cy="11549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14639">
                  <a:extLst>
                    <a:ext uri="{9D8B030D-6E8A-4147-A177-3AD203B41FA5}">
                      <a16:colId xmlns:a16="http://schemas.microsoft.com/office/drawing/2014/main" val="2987979923"/>
                    </a:ext>
                  </a:extLst>
                </a:gridCol>
                <a:gridCol w="1131711">
                  <a:extLst>
                    <a:ext uri="{9D8B030D-6E8A-4147-A177-3AD203B41FA5}">
                      <a16:colId xmlns:a16="http://schemas.microsoft.com/office/drawing/2014/main" val="1986908984"/>
                    </a:ext>
                  </a:extLst>
                </a:gridCol>
              </a:tblGrid>
              <a:tr h="378658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 err="1">
                          <a:effectLst/>
                        </a:rPr>
                        <a:t>Obongi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100" u="none" strike="noStrike">
                          <a:effectLst/>
                        </a:rPr>
                        <a:t>2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88986646"/>
                  </a:ext>
                </a:extLst>
              </a:tr>
              <a:tr h="378658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Partners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UNHCR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55922790"/>
                  </a:ext>
                </a:extLst>
              </a:tr>
              <a:tr h="397591"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>
                          <a:effectLst/>
                        </a:rPr>
                        <a:t>Refugee Origin</a:t>
                      </a:r>
                      <a:endParaRPr lang="eu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100" u="none" strike="noStrike" dirty="0">
                          <a:effectLst/>
                        </a:rPr>
                        <a:t>SSD</a:t>
                      </a:r>
                      <a:endParaRPr lang="eu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33115871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68CDBC7A-62DA-42A7-BD0B-969F684050AD}"/>
              </a:ext>
            </a:extLst>
          </p:cNvPr>
          <p:cNvSpPr txBox="1"/>
          <p:nvPr/>
        </p:nvSpPr>
        <p:spPr>
          <a:xfrm>
            <a:off x="6616700" y="2197100"/>
            <a:ext cx="2679836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/>
              <a:t>Nothing</a:t>
            </a:r>
            <a:r>
              <a:rPr lang="es-ES" dirty="0"/>
              <a:t> done/</a:t>
            </a:r>
            <a:r>
              <a:rPr lang="es-ES" dirty="0" err="1"/>
              <a:t>reported</a:t>
            </a:r>
            <a:r>
              <a:rPr lang="es-ES" dirty="0"/>
              <a:t> in:</a:t>
            </a:r>
          </a:p>
          <a:p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Adjumani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Arua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Isingiro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Kampala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Kamwenge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Kikuube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Kiryandongo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Kyegegwa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Lamwo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Moyo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Yumbe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771797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319B58-5F39-4076-83E6-03E69916E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# of people trained on refugee rights and national policies</a:t>
            </a:r>
            <a:endParaRPr lang="eu-ES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C7CA3E28-C832-4CA0-8AE0-72BAE8CEB3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4900023"/>
              </p:ext>
            </p:extLst>
          </p:nvPr>
        </p:nvGraphicFramePr>
        <p:xfrm>
          <a:off x="1136650" y="2694781"/>
          <a:ext cx="1739900" cy="8820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77900">
                  <a:extLst>
                    <a:ext uri="{9D8B030D-6E8A-4147-A177-3AD203B41FA5}">
                      <a16:colId xmlns:a16="http://schemas.microsoft.com/office/drawing/2014/main" val="371468256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87272146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Arua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288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394831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UNDP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212903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>
                          <a:effectLst/>
                        </a:rPr>
                        <a:t>SSD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8262703"/>
                  </a:ext>
                </a:extLst>
              </a:tr>
            </a:tbl>
          </a:graphicData>
        </a:graphic>
      </p:graphicFrame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AA2F627F-C645-4C0C-877A-B601D789F3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61767"/>
              </p:ext>
            </p:extLst>
          </p:nvPr>
        </p:nvGraphicFramePr>
        <p:xfrm>
          <a:off x="3035300" y="2694781"/>
          <a:ext cx="1739900" cy="8820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77900">
                  <a:extLst>
                    <a:ext uri="{9D8B030D-6E8A-4147-A177-3AD203B41FA5}">
                      <a16:colId xmlns:a16="http://schemas.microsoft.com/office/drawing/2014/main" val="184764020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36763222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Yumbe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400" u="none" strike="noStrike">
                          <a:effectLst/>
                        </a:rPr>
                        <a:t>206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655917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Partners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>
                          <a:effectLst/>
                        </a:rPr>
                        <a:t>WVI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2908240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>
                          <a:effectLst/>
                        </a:rPr>
                        <a:t>Refugee Origin</a:t>
                      </a:r>
                      <a:endParaRPr lang="eu-E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400" u="none" strike="noStrike" dirty="0">
                          <a:effectLst/>
                        </a:rPr>
                        <a:t>SSD</a:t>
                      </a:r>
                      <a:endParaRPr lang="eu-E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3762118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BEE84C1F-C812-4320-979D-BFA50E589116}"/>
              </a:ext>
            </a:extLst>
          </p:cNvPr>
          <p:cNvSpPr txBox="1"/>
          <p:nvPr/>
        </p:nvSpPr>
        <p:spPr>
          <a:xfrm>
            <a:off x="6616700" y="2197100"/>
            <a:ext cx="2679836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/>
              <a:t>Nothing</a:t>
            </a:r>
            <a:r>
              <a:rPr lang="es-ES" dirty="0"/>
              <a:t> done/</a:t>
            </a:r>
            <a:r>
              <a:rPr lang="es-ES" dirty="0" err="1"/>
              <a:t>reported</a:t>
            </a:r>
            <a:r>
              <a:rPr lang="es-ES" dirty="0"/>
              <a:t> in:</a:t>
            </a:r>
          </a:p>
          <a:p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Adjumani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Isingiro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Kampala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Kamwenge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Kikuube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Kiryandongo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Kyegegwa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Lamwo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Moyo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Obongi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68927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302FF6-2CE8-4740-9135-C4674DB72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>
                <a:solidFill>
                  <a:schemeClr val="accent1">
                    <a:lumMod val="75000"/>
                  </a:schemeClr>
                </a:solidFill>
              </a:rPr>
              <a:t>Indicators</a:t>
            </a:r>
            <a:r>
              <a:rPr lang="es-E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s-ES" dirty="0" err="1">
                <a:solidFill>
                  <a:schemeClr val="accent1">
                    <a:lumMod val="75000"/>
                  </a:schemeClr>
                </a:solidFill>
              </a:rPr>
              <a:t>which</a:t>
            </a:r>
            <a:r>
              <a:rPr lang="es-E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s-ES" dirty="0" err="1">
                <a:solidFill>
                  <a:schemeClr val="accent1">
                    <a:lumMod val="75000"/>
                  </a:schemeClr>
                </a:solidFill>
              </a:rPr>
              <a:t>had</a:t>
            </a:r>
            <a:r>
              <a:rPr lang="es-E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s-ES" dirty="0" err="1">
                <a:solidFill>
                  <a:schemeClr val="accent1">
                    <a:lumMod val="75000"/>
                  </a:schemeClr>
                </a:solidFill>
              </a:rPr>
              <a:t>nothing</a:t>
            </a:r>
            <a:r>
              <a:rPr lang="es-E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s-ES" dirty="0" err="1">
                <a:solidFill>
                  <a:schemeClr val="accent1">
                    <a:lumMod val="75000"/>
                  </a:schemeClr>
                </a:solidFill>
              </a:rPr>
              <a:t>reported</a:t>
            </a:r>
            <a:r>
              <a:rPr lang="es-ES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eu-E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3181FA-6C97-468D-A89B-C5D251255A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Cash value (UGX) of grants distributed for productive assets distributed</a:t>
            </a:r>
          </a:p>
          <a:p>
            <a:r>
              <a:rPr lang="en-US" dirty="0"/>
              <a:t># of HH having received cash grant for productive assets</a:t>
            </a:r>
          </a:p>
          <a:p>
            <a:r>
              <a:rPr lang="en-US" dirty="0"/>
              <a:t>Percent of people employed through formal and non-formal long-term employment opportunities (disaggregated by refugee/HC, sex and age)</a:t>
            </a:r>
          </a:p>
          <a:p>
            <a:r>
              <a:rPr lang="en-US" dirty="0"/>
              <a:t># of livelihood extension agents trained on service delivery</a:t>
            </a:r>
          </a:p>
          <a:p>
            <a:r>
              <a:rPr lang="en-US" dirty="0"/>
              <a:t># of people trained on business registration and taxation</a:t>
            </a:r>
          </a:p>
          <a:p>
            <a:r>
              <a:rPr lang="en-US" dirty="0"/>
              <a:t># of businesses registered</a:t>
            </a:r>
          </a:p>
          <a:p>
            <a:endParaRPr lang="eu-ES" dirty="0"/>
          </a:p>
        </p:txBody>
      </p:sp>
    </p:spTree>
    <p:extLst>
      <p:ext uri="{BB962C8B-B14F-4D97-AF65-F5344CB8AC3E}">
        <p14:creationId xmlns:p14="http://schemas.microsoft.com/office/powerpoint/2010/main" val="1925880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77008B-6E7B-4DD9-B598-267DD80CD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>
                <a:solidFill>
                  <a:schemeClr val="accent1"/>
                </a:solidFill>
              </a:rPr>
              <a:t>Organizations</a:t>
            </a:r>
            <a:r>
              <a:rPr lang="es-ES" dirty="0">
                <a:solidFill>
                  <a:schemeClr val="accent1"/>
                </a:solidFill>
              </a:rPr>
              <a:t> </a:t>
            </a:r>
            <a:r>
              <a:rPr lang="es-ES" dirty="0" err="1">
                <a:solidFill>
                  <a:schemeClr val="accent1"/>
                </a:solidFill>
              </a:rPr>
              <a:t>Mapped</a:t>
            </a:r>
            <a:r>
              <a:rPr lang="es-ES" dirty="0">
                <a:solidFill>
                  <a:schemeClr val="accent1"/>
                </a:solidFill>
              </a:rPr>
              <a:t> and </a:t>
            </a:r>
            <a:r>
              <a:rPr lang="es-ES" dirty="0" err="1">
                <a:solidFill>
                  <a:schemeClr val="accent1"/>
                </a:solidFill>
              </a:rPr>
              <a:t>having</a:t>
            </a:r>
            <a:r>
              <a:rPr lang="es-ES" dirty="0">
                <a:solidFill>
                  <a:schemeClr val="accent1"/>
                </a:solidFill>
              </a:rPr>
              <a:t> </a:t>
            </a:r>
            <a:r>
              <a:rPr lang="es-ES" dirty="0" err="1">
                <a:solidFill>
                  <a:schemeClr val="accent1"/>
                </a:solidFill>
              </a:rPr>
              <a:t>reported</a:t>
            </a:r>
            <a:r>
              <a:rPr lang="es-ES" dirty="0">
                <a:solidFill>
                  <a:schemeClr val="accent1"/>
                </a:solidFill>
              </a:rPr>
              <a:t> in </a:t>
            </a:r>
            <a:r>
              <a:rPr lang="es-ES" dirty="0" err="1">
                <a:solidFill>
                  <a:schemeClr val="accent1"/>
                </a:solidFill>
              </a:rPr>
              <a:t>ActivityInfo</a:t>
            </a:r>
            <a:endParaRPr lang="eu-ES" dirty="0">
              <a:solidFill>
                <a:schemeClr val="accent1"/>
              </a:solidFill>
            </a:endParaRP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BAA3F895-EAA1-4807-9BD5-14ADA796713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910577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81279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DBA4F7-BF6B-49CA-ACE6-74226171E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err="1">
                <a:solidFill>
                  <a:schemeClr val="accent1"/>
                </a:solidFill>
              </a:rPr>
              <a:t>Objectives</a:t>
            </a:r>
            <a:r>
              <a:rPr lang="es-ES" dirty="0">
                <a:solidFill>
                  <a:schemeClr val="accent1"/>
                </a:solidFill>
              </a:rPr>
              <a:t> </a:t>
            </a:r>
            <a:r>
              <a:rPr lang="es-ES" dirty="0" err="1">
                <a:solidFill>
                  <a:schemeClr val="accent1"/>
                </a:solidFill>
              </a:rPr>
              <a:t>Overview</a:t>
            </a:r>
            <a:br>
              <a:rPr lang="es-ES" dirty="0">
                <a:solidFill>
                  <a:schemeClr val="accent1"/>
                </a:solidFill>
              </a:rPr>
            </a:br>
            <a:endParaRPr lang="eu-ES" dirty="0">
              <a:solidFill>
                <a:schemeClr val="accent1"/>
              </a:solidFill>
            </a:endParaRP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25F2EBAB-283D-4CF7-8AE5-ED8829E7C5E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8597787"/>
              </p:ext>
            </p:extLst>
          </p:nvPr>
        </p:nvGraphicFramePr>
        <p:xfrm>
          <a:off x="838200" y="151613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85945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A0C249-341A-48C5-B2BC-6CE095011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>
                <a:solidFill>
                  <a:schemeClr val="accent1"/>
                </a:solidFill>
              </a:rPr>
              <a:t>Objective</a:t>
            </a:r>
            <a:r>
              <a:rPr lang="es-ES" dirty="0">
                <a:solidFill>
                  <a:schemeClr val="accent1"/>
                </a:solidFill>
              </a:rPr>
              <a:t> 1</a:t>
            </a:r>
            <a:endParaRPr lang="eu-ES" dirty="0">
              <a:solidFill>
                <a:schemeClr val="accent1"/>
              </a:solidFill>
            </a:endParaRP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9916E211-1795-4D5B-A8DE-2CBBB5A766D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74271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D91973-A5C2-4F4F-92F5-0D9FF9F74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>
                <a:solidFill>
                  <a:schemeClr val="accent1"/>
                </a:solidFill>
              </a:rPr>
              <a:t>Objective</a:t>
            </a:r>
            <a:r>
              <a:rPr lang="es-ES" dirty="0">
                <a:solidFill>
                  <a:schemeClr val="accent1"/>
                </a:solidFill>
              </a:rPr>
              <a:t> 2</a:t>
            </a:r>
            <a:endParaRPr lang="eu-ES" dirty="0">
              <a:solidFill>
                <a:schemeClr val="accent1"/>
              </a:solidFill>
            </a:endParaRP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0CA6DAAD-31B6-47E6-820E-304030A2931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1161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A9E6E4-CCC1-43C0-9866-058A904D8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>
                <a:solidFill>
                  <a:schemeClr val="accent1"/>
                </a:solidFill>
              </a:rPr>
              <a:t>Objective</a:t>
            </a:r>
            <a:r>
              <a:rPr lang="es-ES" dirty="0">
                <a:solidFill>
                  <a:schemeClr val="accent1"/>
                </a:solidFill>
              </a:rPr>
              <a:t> 3</a:t>
            </a:r>
            <a:endParaRPr lang="eu-ES" dirty="0">
              <a:solidFill>
                <a:schemeClr val="accent1"/>
              </a:solidFill>
            </a:endParaRP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A7FA54FA-0BBC-4F6F-BCAD-21572CC1C3A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019136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2D28B3-4679-458D-B643-C222F0B3C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>
                <a:solidFill>
                  <a:schemeClr val="accent1"/>
                </a:solidFill>
              </a:rPr>
              <a:t>ActivityInfo</a:t>
            </a:r>
            <a:r>
              <a:rPr lang="es-ES" dirty="0">
                <a:solidFill>
                  <a:schemeClr val="accent1"/>
                </a:solidFill>
              </a:rPr>
              <a:t> </a:t>
            </a:r>
            <a:r>
              <a:rPr lang="es-ES" dirty="0" err="1">
                <a:solidFill>
                  <a:schemeClr val="accent1"/>
                </a:solidFill>
              </a:rPr>
              <a:t>Results</a:t>
            </a:r>
            <a:r>
              <a:rPr lang="es-ES" dirty="0">
                <a:solidFill>
                  <a:schemeClr val="accent1"/>
                </a:solidFill>
              </a:rPr>
              <a:t> </a:t>
            </a:r>
            <a:r>
              <a:rPr lang="es-ES" dirty="0" err="1">
                <a:solidFill>
                  <a:schemeClr val="accent1"/>
                </a:solidFill>
              </a:rPr>
              <a:t>Overview</a:t>
            </a:r>
            <a:endParaRPr lang="eu-ES" dirty="0">
              <a:solidFill>
                <a:schemeClr val="accent1"/>
              </a:solidFill>
            </a:endParaRPr>
          </a:p>
        </p:txBody>
      </p:sp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D4227F4C-6BCB-47B8-9586-A6CC4CEDD8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0898647"/>
              </p:ext>
            </p:extLst>
          </p:nvPr>
        </p:nvGraphicFramePr>
        <p:xfrm>
          <a:off x="838199" y="1690688"/>
          <a:ext cx="2386362" cy="43513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2820">
                  <a:extLst>
                    <a:ext uri="{9D8B030D-6E8A-4147-A177-3AD203B41FA5}">
                      <a16:colId xmlns:a16="http://schemas.microsoft.com/office/drawing/2014/main" val="1904033900"/>
                    </a:ext>
                  </a:extLst>
                </a:gridCol>
                <a:gridCol w="742820">
                  <a:extLst>
                    <a:ext uri="{9D8B030D-6E8A-4147-A177-3AD203B41FA5}">
                      <a16:colId xmlns:a16="http://schemas.microsoft.com/office/drawing/2014/main" val="3286407709"/>
                    </a:ext>
                  </a:extLst>
                </a:gridCol>
                <a:gridCol w="450361">
                  <a:extLst>
                    <a:ext uri="{9D8B030D-6E8A-4147-A177-3AD203B41FA5}">
                      <a16:colId xmlns:a16="http://schemas.microsoft.com/office/drawing/2014/main" val="1730280130"/>
                    </a:ext>
                  </a:extLst>
                </a:gridCol>
                <a:gridCol w="450361">
                  <a:extLst>
                    <a:ext uri="{9D8B030D-6E8A-4147-A177-3AD203B41FA5}">
                      <a16:colId xmlns:a16="http://schemas.microsoft.com/office/drawing/2014/main" val="95312512"/>
                    </a:ext>
                  </a:extLst>
                </a:gridCol>
              </a:tblGrid>
              <a:tr h="322321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2019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929" marR="659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Indicator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929" marR="659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Q1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929" marR="659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Q2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929" marR="65929" marT="0" marB="0" anchor="ctr"/>
                </a:tc>
                <a:extLst>
                  <a:ext uri="{0D108BD9-81ED-4DB2-BD59-A6C34878D82A}">
                    <a16:rowId xmlns:a16="http://schemas.microsoft.com/office/drawing/2014/main" val="206193278"/>
                  </a:ext>
                </a:extLst>
              </a:tr>
              <a:tr h="1128125">
                <a:tc vMerge="1">
                  <a:txBody>
                    <a:bodyPr/>
                    <a:lstStyle/>
                    <a:p>
                      <a:endParaRPr lang="eu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 dirty="0" err="1">
                          <a:effectLst/>
                        </a:rPr>
                        <a:t>Percent</a:t>
                      </a:r>
                      <a:r>
                        <a:rPr lang="eu-ES" sz="1100" dirty="0">
                          <a:effectLst/>
                        </a:rPr>
                        <a:t> </a:t>
                      </a:r>
                      <a:r>
                        <a:rPr lang="eu-ES" sz="1100" dirty="0" err="1">
                          <a:effectLst/>
                        </a:rPr>
                        <a:t>of</a:t>
                      </a:r>
                      <a:r>
                        <a:rPr lang="eu-ES" sz="1100" dirty="0">
                          <a:effectLst/>
                        </a:rPr>
                        <a:t> RRP </a:t>
                      </a:r>
                      <a:r>
                        <a:rPr lang="eu-ES" sz="1100" dirty="0" err="1">
                          <a:effectLst/>
                        </a:rPr>
                        <a:t>partners</a:t>
                      </a:r>
                      <a:r>
                        <a:rPr lang="eu-ES" sz="1100" dirty="0">
                          <a:effectLst/>
                        </a:rPr>
                        <a:t> </a:t>
                      </a:r>
                      <a:r>
                        <a:rPr lang="eu-ES" sz="1100" dirty="0" err="1">
                          <a:effectLst/>
                        </a:rPr>
                        <a:t>reporting</a:t>
                      </a:r>
                      <a:endParaRPr lang="eu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929" marR="659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61%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929" marR="659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44%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929" marR="65929" marT="0" marB="0" anchor="ctr"/>
                </a:tc>
                <a:extLst>
                  <a:ext uri="{0D108BD9-81ED-4DB2-BD59-A6C34878D82A}">
                    <a16:rowId xmlns:a16="http://schemas.microsoft.com/office/drawing/2014/main" val="498320348"/>
                  </a:ext>
                </a:extLst>
              </a:tr>
              <a:tr h="966964">
                <a:tc vMerge="1">
                  <a:txBody>
                    <a:bodyPr/>
                    <a:lstStyle/>
                    <a:p>
                      <a:endParaRPr lang="eu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# NGO RRP partners reporting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929" marR="6592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 dirty="0">
                          <a:effectLst/>
                        </a:rPr>
                        <a:t>22</a:t>
                      </a:r>
                      <a:endParaRPr lang="eu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929" marR="659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16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929" marR="65929" marT="0" marB="0" anchor="ctr"/>
                </a:tc>
                <a:extLst>
                  <a:ext uri="{0D108BD9-81ED-4DB2-BD59-A6C34878D82A}">
                    <a16:rowId xmlns:a16="http://schemas.microsoft.com/office/drawing/2014/main" val="3609821810"/>
                  </a:ext>
                </a:extLst>
              </a:tr>
              <a:tr h="1128125">
                <a:tc vMerge="1">
                  <a:txBody>
                    <a:bodyPr/>
                    <a:lstStyle/>
                    <a:p>
                      <a:endParaRPr lang="eu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# NGO RRP partners required to report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929" marR="6592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32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929" marR="659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32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929" marR="65929" marT="0" marB="0" anchor="ctr"/>
                </a:tc>
                <a:extLst>
                  <a:ext uri="{0D108BD9-81ED-4DB2-BD59-A6C34878D82A}">
                    <a16:rowId xmlns:a16="http://schemas.microsoft.com/office/drawing/2014/main" val="3179545606"/>
                  </a:ext>
                </a:extLst>
              </a:tr>
              <a:tr h="805803">
                <a:tc vMerge="1">
                  <a:txBody>
                    <a:bodyPr/>
                    <a:lstStyle/>
                    <a:p>
                      <a:endParaRPr lang="eu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# NGO partners reporting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929" marR="6592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32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929" marR="659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 dirty="0">
                          <a:effectLst/>
                        </a:rPr>
                        <a:t>20</a:t>
                      </a:r>
                      <a:endParaRPr lang="eu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929" marR="65929" marT="0" marB="0" anchor="ctr"/>
                </a:tc>
                <a:extLst>
                  <a:ext uri="{0D108BD9-81ED-4DB2-BD59-A6C34878D82A}">
                    <a16:rowId xmlns:a16="http://schemas.microsoft.com/office/drawing/2014/main" val="2279366424"/>
                  </a:ext>
                </a:extLst>
              </a:tr>
            </a:tbl>
          </a:graphicData>
        </a:graphic>
      </p:graphicFrame>
      <p:sp>
        <p:nvSpPr>
          <p:cNvPr id="8" name="Rectangle 1">
            <a:extLst>
              <a:ext uri="{FF2B5EF4-FFF2-40B4-BE49-F238E27FC236}">
                <a16:creationId xmlns:a16="http://schemas.microsoft.com/office/drawing/2014/main" id="{D42B0916-A662-4856-9F9F-C600CA61BD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37933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u-E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NGO</a:t>
            </a:r>
            <a:endParaRPr kumimoji="0" lang="en-US" altLang="eu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652B7597-3807-438A-8ED1-5E275B682C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137856"/>
              </p:ext>
            </p:extLst>
          </p:nvPr>
        </p:nvGraphicFramePr>
        <p:xfrm>
          <a:off x="3714683" y="1690686"/>
          <a:ext cx="2236173" cy="42372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9203">
                  <a:extLst>
                    <a:ext uri="{9D8B030D-6E8A-4147-A177-3AD203B41FA5}">
                      <a16:colId xmlns:a16="http://schemas.microsoft.com/office/drawing/2014/main" val="3051502433"/>
                    </a:ext>
                  </a:extLst>
                </a:gridCol>
                <a:gridCol w="757969">
                  <a:extLst>
                    <a:ext uri="{9D8B030D-6E8A-4147-A177-3AD203B41FA5}">
                      <a16:colId xmlns:a16="http://schemas.microsoft.com/office/drawing/2014/main" val="3316937024"/>
                    </a:ext>
                  </a:extLst>
                </a:gridCol>
                <a:gridCol w="360118">
                  <a:extLst>
                    <a:ext uri="{9D8B030D-6E8A-4147-A177-3AD203B41FA5}">
                      <a16:colId xmlns:a16="http://schemas.microsoft.com/office/drawing/2014/main" val="3799585098"/>
                    </a:ext>
                  </a:extLst>
                </a:gridCol>
                <a:gridCol w="418883">
                  <a:extLst>
                    <a:ext uri="{9D8B030D-6E8A-4147-A177-3AD203B41FA5}">
                      <a16:colId xmlns:a16="http://schemas.microsoft.com/office/drawing/2014/main" val="1512319449"/>
                    </a:ext>
                  </a:extLst>
                </a:gridCol>
              </a:tblGrid>
              <a:tr h="254228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u-ES" sz="1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u-ES" sz="1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u-ES" sz="1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u-ES" sz="1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u-ES" sz="1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u-ES" sz="1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u-ES" sz="1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u-ES" sz="1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u-ES" sz="1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u-ES" sz="1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u-ES" sz="1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u-ES" sz="1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 dirty="0">
                          <a:effectLst/>
                        </a:rPr>
                        <a:t>2019</a:t>
                      </a:r>
                      <a:endParaRPr lang="eu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 dirty="0" err="1">
                          <a:effectLst/>
                        </a:rPr>
                        <a:t>Indicator</a:t>
                      </a:r>
                      <a:endParaRPr lang="eu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Q1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Q2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85139873"/>
                  </a:ext>
                </a:extLst>
              </a:tr>
              <a:tr h="1244701">
                <a:tc vMerge="1">
                  <a:txBody>
                    <a:bodyPr/>
                    <a:lstStyle/>
                    <a:p>
                      <a:endParaRPr lang="eu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% of UN agencies reporting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71%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14%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29726012"/>
                  </a:ext>
                </a:extLst>
              </a:tr>
              <a:tr h="1244701">
                <a:tc vMerge="1">
                  <a:txBody>
                    <a:bodyPr/>
                    <a:lstStyle/>
                    <a:p>
                      <a:endParaRPr lang="eu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# of UN agencies reporting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5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 dirty="0">
                          <a:effectLst/>
                        </a:rPr>
                        <a:t>1</a:t>
                      </a:r>
                      <a:endParaRPr lang="eu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0888311"/>
                  </a:ext>
                </a:extLst>
              </a:tr>
              <a:tr h="1493642">
                <a:tc vMerge="1">
                  <a:txBody>
                    <a:bodyPr/>
                    <a:lstStyle/>
                    <a:p>
                      <a:endParaRPr lang="eu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# of UN agencies required to report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>
                          <a:effectLst/>
                        </a:rPr>
                        <a:t>7</a:t>
                      </a:r>
                      <a:endParaRPr lang="eu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u-ES" sz="1100" dirty="0">
                          <a:effectLst/>
                        </a:rPr>
                        <a:t>7 </a:t>
                      </a:r>
                      <a:endParaRPr lang="eu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89185301"/>
                  </a:ext>
                </a:extLst>
              </a:tr>
            </a:tbl>
          </a:graphicData>
        </a:graphic>
      </p:graphicFrame>
      <p:sp>
        <p:nvSpPr>
          <p:cNvPr id="10" name="Rectangle 2">
            <a:extLst>
              <a:ext uri="{FF2B5EF4-FFF2-40B4-BE49-F238E27FC236}">
                <a16:creationId xmlns:a16="http://schemas.microsoft.com/office/drawing/2014/main" id="{5910FD7F-7530-4775-8A7B-A183A4AF00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4684" y="1465664"/>
            <a:ext cx="11671792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u-E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UN</a:t>
            </a:r>
            <a:endParaRPr kumimoji="0" lang="en-US" altLang="eu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E9574CE3-B6EB-4267-B348-99E3D747D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1" y="2050153"/>
            <a:ext cx="4219074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u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Calibri" panose="020F0502020204030204" pitchFamily="34" charset="0"/>
              </a:rPr>
              <a:t>Reminder!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u-ES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u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 you have </a:t>
            </a:r>
            <a:r>
              <a:rPr kumimoji="0" lang="en-US" altLang="eu-E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nothing to report</a:t>
            </a:r>
            <a:r>
              <a:rPr kumimoji="0" lang="en-US" altLang="eu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, we have the </a:t>
            </a:r>
            <a:r>
              <a:rPr kumimoji="0" lang="en-US" altLang="eu-E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option in </a:t>
            </a:r>
            <a:r>
              <a:rPr kumimoji="0" lang="en-US" altLang="eu-ES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ActivityInfo</a:t>
            </a:r>
            <a:r>
              <a:rPr kumimoji="0" lang="en-US" altLang="eu-E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kumimoji="0" lang="en-US" altLang="eu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to enable your organization to report that you have nothing to report and thus be in compliance.</a:t>
            </a:r>
            <a:r>
              <a:rPr kumimoji="0" lang="eu-ES" altLang="eu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eu-ES" altLang="eu-E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005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C0DAEE-ADE0-417C-8156-CEFCAE3C2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832" y="166354"/>
            <a:ext cx="11113168" cy="883554"/>
          </a:xfrm>
        </p:spPr>
        <p:txBody>
          <a:bodyPr>
            <a:normAutofit fontScale="90000"/>
          </a:bodyPr>
          <a:lstStyle/>
          <a:p>
            <a:r>
              <a:rPr lang="eu-ES" b="1" dirty="0">
                <a:solidFill>
                  <a:schemeClr val="accent1"/>
                </a:solidFill>
                <a:sym typeface="Symbol" panose="05050102010706020507" pitchFamily="18" charset="2"/>
              </a:rPr>
              <a:t>1.  </a:t>
            </a:r>
            <a:r>
              <a:rPr lang="eu-ES" b="1" dirty="0" err="1">
                <a:solidFill>
                  <a:schemeClr val="accent1"/>
                </a:solidFill>
                <a:sym typeface="Symbol" panose="05050102010706020507" pitchFamily="18" charset="2"/>
              </a:rPr>
              <a:t>of</a:t>
            </a:r>
            <a:r>
              <a:rPr lang="eu-ES" b="1" dirty="0">
                <a:solidFill>
                  <a:schemeClr val="accent1"/>
                </a:solidFill>
                <a:sym typeface="Symbol" panose="05050102010706020507" pitchFamily="18" charset="2"/>
              </a:rPr>
              <a:t> </a:t>
            </a:r>
            <a:r>
              <a:rPr lang="eu-ES" b="1" dirty="0">
                <a:solidFill>
                  <a:schemeClr val="accent1"/>
                </a:solidFill>
              </a:rPr>
              <a:t>HH </a:t>
            </a:r>
            <a:r>
              <a:rPr lang="eu-ES" b="1" dirty="0" err="1">
                <a:solidFill>
                  <a:schemeClr val="accent1"/>
                </a:solidFill>
              </a:rPr>
              <a:t>Receiving</a:t>
            </a:r>
            <a:r>
              <a:rPr lang="eu-ES" b="1" dirty="0">
                <a:solidFill>
                  <a:schemeClr val="accent1"/>
                </a:solidFill>
              </a:rPr>
              <a:t> </a:t>
            </a:r>
            <a:r>
              <a:rPr lang="eu-ES" b="1" dirty="0" err="1">
                <a:solidFill>
                  <a:schemeClr val="accent1"/>
                </a:solidFill>
              </a:rPr>
              <a:t>Emergency</a:t>
            </a:r>
            <a:r>
              <a:rPr lang="eu-ES" b="1" dirty="0">
                <a:solidFill>
                  <a:schemeClr val="accent1"/>
                </a:solidFill>
              </a:rPr>
              <a:t> </a:t>
            </a:r>
            <a:r>
              <a:rPr lang="eu-ES" b="1" dirty="0" err="1">
                <a:solidFill>
                  <a:schemeClr val="accent1"/>
                </a:solidFill>
              </a:rPr>
              <a:t>Livelihood</a:t>
            </a:r>
            <a:r>
              <a:rPr lang="eu-ES" b="1" dirty="0">
                <a:solidFill>
                  <a:schemeClr val="accent1"/>
                </a:solidFill>
              </a:rPr>
              <a:t> </a:t>
            </a:r>
            <a:r>
              <a:rPr lang="eu-ES" b="1" dirty="0" err="1">
                <a:solidFill>
                  <a:schemeClr val="accent1"/>
                </a:solidFill>
              </a:rPr>
              <a:t>Support</a:t>
            </a:r>
            <a:endParaRPr lang="eu-ES" b="1" dirty="0">
              <a:solidFill>
                <a:schemeClr val="accent1"/>
              </a:solidFill>
            </a:endParaRPr>
          </a:p>
        </p:txBody>
      </p:sp>
      <p:graphicFrame>
        <p:nvGraphicFramePr>
          <p:cNvPr id="13" name="Marcador de contenido 12">
            <a:extLst>
              <a:ext uri="{FF2B5EF4-FFF2-40B4-BE49-F238E27FC236}">
                <a16:creationId xmlns:a16="http://schemas.microsoft.com/office/drawing/2014/main" id="{815F7D83-03AB-4606-B9B4-D94D0E9AA3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2229763"/>
              </p:ext>
            </p:extLst>
          </p:nvPr>
        </p:nvGraphicFramePr>
        <p:xfrm>
          <a:off x="1475873" y="1241087"/>
          <a:ext cx="9512968" cy="58080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9307">
                  <a:extLst>
                    <a:ext uri="{9D8B030D-6E8A-4147-A177-3AD203B41FA5}">
                      <a16:colId xmlns:a16="http://schemas.microsoft.com/office/drawing/2014/main" val="1105407276"/>
                    </a:ext>
                  </a:extLst>
                </a:gridCol>
                <a:gridCol w="1469209">
                  <a:extLst>
                    <a:ext uri="{9D8B030D-6E8A-4147-A177-3AD203B41FA5}">
                      <a16:colId xmlns:a16="http://schemas.microsoft.com/office/drawing/2014/main" val="3529087249"/>
                    </a:ext>
                  </a:extLst>
                </a:gridCol>
                <a:gridCol w="2513126">
                  <a:extLst>
                    <a:ext uri="{9D8B030D-6E8A-4147-A177-3AD203B41FA5}">
                      <a16:colId xmlns:a16="http://schemas.microsoft.com/office/drawing/2014/main" val="1519520983"/>
                    </a:ext>
                  </a:extLst>
                </a:gridCol>
                <a:gridCol w="309307">
                  <a:extLst>
                    <a:ext uri="{9D8B030D-6E8A-4147-A177-3AD203B41FA5}">
                      <a16:colId xmlns:a16="http://schemas.microsoft.com/office/drawing/2014/main" val="175199746"/>
                    </a:ext>
                  </a:extLst>
                </a:gridCol>
                <a:gridCol w="1432310">
                  <a:extLst>
                    <a:ext uri="{9D8B030D-6E8A-4147-A177-3AD203B41FA5}">
                      <a16:colId xmlns:a16="http://schemas.microsoft.com/office/drawing/2014/main" val="1872878903"/>
                    </a:ext>
                  </a:extLst>
                </a:gridCol>
                <a:gridCol w="3479709">
                  <a:extLst>
                    <a:ext uri="{9D8B030D-6E8A-4147-A177-3AD203B41FA5}">
                      <a16:colId xmlns:a16="http://schemas.microsoft.com/office/drawing/2014/main" val="1055831372"/>
                    </a:ext>
                  </a:extLst>
                </a:gridCol>
              </a:tblGrid>
              <a:tr h="223617"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 dirty="0">
                          <a:effectLst/>
                        </a:rPr>
                        <a:t>1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b="1" u="none" strike="noStrike" dirty="0" err="1">
                          <a:effectLst/>
                          <a:highlight>
                            <a:srgbClr val="FFFF00"/>
                          </a:highlight>
                        </a:rPr>
                        <a:t>Adjumani</a:t>
                      </a:r>
                      <a:endParaRPr lang="eu-E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>
                          <a:effectLst/>
                        </a:rPr>
                        <a:t>4075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>
                          <a:effectLst/>
                        </a:rPr>
                        <a:t>7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b="1" u="none" strike="noStrike" dirty="0" err="1">
                          <a:effectLst/>
                          <a:highlight>
                            <a:srgbClr val="FFFF00"/>
                          </a:highlight>
                        </a:rPr>
                        <a:t>Kiryandongo</a:t>
                      </a:r>
                      <a:endParaRPr lang="eu-E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>
                          <a:effectLst/>
                        </a:rPr>
                        <a:t>14786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1488442139"/>
                  </a:ext>
                </a:extLst>
              </a:tr>
              <a:tr h="223617"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 dirty="0" err="1">
                          <a:effectLst/>
                        </a:rPr>
                        <a:t>Partners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 dirty="0">
                          <a:effectLst/>
                        </a:rPr>
                        <a:t>1 (LWF)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 dirty="0" err="1">
                          <a:effectLst/>
                        </a:rPr>
                        <a:t>Partners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>
                          <a:effectLst/>
                        </a:rPr>
                        <a:t>4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1734973789"/>
                  </a:ext>
                </a:extLst>
              </a:tr>
              <a:tr h="234799"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 dirty="0" err="1">
                          <a:effectLst/>
                        </a:rPr>
                        <a:t>Refugee</a:t>
                      </a:r>
                      <a:r>
                        <a:rPr lang="eu-ES" sz="1600" u="none" strike="noStrike" dirty="0">
                          <a:effectLst/>
                        </a:rPr>
                        <a:t> </a:t>
                      </a:r>
                      <a:r>
                        <a:rPr lang="eu-ES" sz="1600" u="none" strike="noStrike" dirty="0" err="1">
                          <a:effectLst/>
                        </a:rPr>
                        <a:t>Origin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South Sudanese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Refugee Origin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South Sudanese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3435871372"/>
                  </a:ext>
                </a:extLst>
              </a:tr>
              <a:tr h="223617"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>
                          <a:effectLst/>
                        </a:rPr>
                        <a:t>2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b="1" u="none" strike="noStrike" dirty="0" err="1">
                          <a:effectLst/>
                          <a:highlight>
                            <a:srgbClr val="00FF00"/>
                          </a:highlight>
                        </a:rPr>
                        <a:t>Arua</a:t>
                      </a:r>
                      <a:endParaRPr lang="eu-E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>
                          <a:effectLst/>
                        </a:rPr>
                        <a:t>70310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 dirty="0">
                          <a:effectLst/>
                        </a:rPr>
                        <a:t>8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b="1" u="none" strike="noStrike" dirty="0" err="1">
                          <a:effectLst/>
                          <a:highlight>
                            <a:srgbClr val="FF0000"/>
                          </a:highlight>
                        </a:rPr>
                        <a:t>Koboko</a:t>
                      </a:r>
                      <a:endParaRPr lang="eu-E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 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2369226037"/>
                  </a:ext>
                </a:extLst>
              </a:tr>
              <a:tr h="223617"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 dirty="0" err="1">
                          <a:effectLst/>
                        </a:rPr>
                        <a:t>Partners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>
                          <a:effectLst/>
                        </a:rPr>
                        <a:t>9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Partners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 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1953489562"/>
                  </a:ext>
                </a:extLst>
              </a:tr>
              <a:tr h="465766"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 dirty="0" err="1">
                          <a:effectLst/>
                        </a:rPr>
                        <a:t>Refugee</a:t>
                      </a:r>
                      <a:r>
                        <a:rPr lang="eu-ES" sz="1600" u="none" strike="noStrike" dirty="0">
                          <a:effectLst/>
                        </a:rPr>
                        <a:t> </a:t>
                      </a:r>
                      <a:r>
                        <a:rPr lang="eu-ES" sz="1600" u="none" strike="noStrike" dirty="0" err="1">
                          <a:effectLst/>
                        </a:rPr>
                        <a:t>Origin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Host Community and South Sudanese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Refugee Origin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 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1747107331"/>
                  </a:ext>
                </a:extLst>
              </a:tr>
              <a:tr h="223617"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>
                          <a:effectLst/>
                        </a:rPr>
                        <a:t>3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b="1" u="none" strike="noStrike" dirty="0" err="1">
                          <a:effectLst/>
                          <a:highlight>
                            <a:srgbClr val="FFFF00"/>
                          </a:highlight>
                        </a:rPr>
                        <a:t>Isingiro</a:t>
                      </a:r>
                      <a:endParaRPr lang="eu-E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 dirty="0">
                          <a:effectLst/>
                        </a:rPr>
                        <a:t>3492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>
                          <a:effectLst/>
                        </a:rPr>
                        <a:t>9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b="1" u="none" strike="noStrike" dirty="0" err="1">
                          <a:effectLst/>
                          <a:highlight>
                            <a:srgbClr val="FF0000"/>
                          </a:highlight>
                        </a:rPr>
                        <a:t>Kyegegwa</a:t>
                      </a:r>
                      <a:endParaRPr lang="eu-E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>
                          <a:effectLst/>
                        </a:rPr>
                        <a:t>786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3094617559"/>
                  </a:ext>
                </a:extLst>
              </a:tr>
              <a:tr h="223617"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 dirty="0" err="1">
                          <a:effectLst/>
                        </a:rPr>
                        <a:t>Partners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 dirty="0">
                          <a:effectLst/>
                        </a:rPr>
                        <a:t>1 (SP)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Partners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 dirty="0">
                          <a:effectLst/>
                        </a:rPr>
                        <a:t>1 (SP)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1943505189"/>
                  </a:ext>
                </a:extLst>
              </a:tr>
              <a:tr h="234799"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Refugee Origin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Congolese &amp; Other Ref.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 dirty="0" err="1">
                          <a:effectLst/>
                        </a:rPr>
                        <a:t>Refugee</a:t>
                      </a:r>
                      <a:r>
                        <a:rPr lang="eu-ES" sz="1600" u="none" strike="noStrike" dirty="0">
                          <a:effectLst/>
                        </a:rPr>
                        <a:t> </a:t>
                      </a:r>
                      <a:r>
                        <a:rPr lang="eu-ES" sz="1600" u="none" strike="noStrike" dirty="0" err="1">
                          <a:effectLst/>
                        </a:rPr>
                        <a:t>Origin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Congolese &amp; Other Ref.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1504605583"/>
                  </a:ext>
                </a:extLst>
              </a:tr>
              <a:tr h="223617"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>
                          <a:effectLst/>
                        </a:rPr>
                        <a:t>4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b="1" u="none" strike="noStrike" dirty="0">
                          <a:effectLst/>
                          <a:highlight>
                            <a:srgbClr val="FF0000"/>
                          </a:highlight>
                        </a:rPr>
                        <a:t>Kampala</a:t>
                      </a:r>
                      <a:endParaRPr lang="eu-E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>
                          <a:effectLst/>
                        </a:rPr>
                        <a:t>0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>
                          <a:effectLst/>
                        </a:rPr>
                        <a:t>10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b="1" u="none" strike="noStrike" dirty="0">
                          <a:effectLst/>
                        </a:rPr>
                        <a:t>LAMWO</a:t>
                      </a:r>
                      <a:endParaRPr lang="eu-E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>
                          <a:effectLst/>
                        </a:rPr>
                        <a:t>0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1694527741"/>
                  </a:ext>
                </a:extLst>
              </a:tr>
              <a:tr h="223617"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Partners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 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 dirty="0" err="1">
                          <a:effectLst/>
                        </a:rPr>
                        <a:t>Partners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 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649218629"/>
                  </a:ext>
                </a:extLst>
              </a:tr>
              <a:tr h="234799"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Refugee Origin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 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 dirty="0" err="1">
                          <a:effectLst/>
                        </a:rPr>
                        <a:t>Refugee</a:t>
                      </a:r>
                      <a:r>
                        <a:rPr lang="eu-ES" sz="1600" u="none" strike="noStrike" dirty="0">
                          <a:effectLst/>
                        </a:rPr>
                        <a:t> </a:t>
                      </a:r>
                      <a:r>
                        <a:rPr lang="eu-ES" sz="1600" u="none" strike="noStrike" dirty="0" err="1">
                          <a:effectLst/>
                        </a:rPr>
                        <a:t>Origin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 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3689294966"/>
                  </a:ext>
                </a:extLst>
              </a:tr>
              <a:tr h="223617"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>
                          <a:effectLst/>
                        </a:rPr>
                        <a:t>5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b="1" u="none" strike="noStrike" dirty="0" err="1">
                          <a:effectLst/>
                          <a:highlight>
                            <a:srgbClr val="00FF00"/>
                          </a:highlight>
                        </a:rPr>
                        <a:t>Kamwenge</a:t>
                      </a:r>
                      <a:endParaRPr lang="eu-E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 dirty="0">
                          <a:effectLst/>
                        </a:rPr>
                        <a:t>13134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>
                          <a:effectLst/>
                        </a:rPr>
                        <a:t>11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b="1" u="none" strike="noStrike" dirty="0" err="1">
                          <a:effectLst/>
                          <a:highlight>
                            <a:srgbClr val="FFFF00"/>
                          </a:highlight>
                        </a:rPr>
                        <a:t>Moyo</a:t>
                      </a:r>
                      <a:endParaRPr lang="eu-E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>
                          <a:effectLst/>
                        </a:rPr>
                        <a:t>5870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3849231997"/>
                  </a:ext>
                </a:extLst>
              </a:tr>
              <a:tr h="223617"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Partners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 dirty="0">
                          <a:effectLst/>
                        </a:rPr>
                        <a:t>3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 dirty="0" err="1">
                          <a:effectLst/>
                        </a:rPr>
                        <a:t>Partners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 dirty="0">
                          <a:effectLst/>
                        </a:rPr>
                        <a:t>1 (WVI)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85315416"/>
                  </a:ext>
                </a:extLst>
              </a:tr>
              <a:tr h="405235"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Refugee Origin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Congolese &amp; Other Ref + Host Communities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 dirty="0" err="1">
                          <a:effectLst/>
                        </a:rPr>
                        <a:t>Refugee</a:t>
                      </a:r>
                      <a:r>
                        <a:rPr lang="eu-ES" sz="1600" u="none" strike="noStrike" dirty="0">
                          <a:effectLst/>
                        </a:rPr>
                        <a:t> </a:t>
                      </a:r>
                      <a:r>
                        <a:rPr lang="eu-ES" sz="1600" u="none" strike="noStrike" dirty="0" err="1">
                          <a:effectLst/>
                        </a:rPr>
                        <a:t>Origin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 dirty="0" err="1">
                          <a:effectLst/>
                        </a:rPr>
                        <a:t>South</a:t>
                      </a:r>
                      <a:r>
                        <a:rPr lang="eu-ES" sz="1600" u="none" strike="noStrike" dirty="0">
                          <a:effectLst/>
                        </a:rPr>
                        <a:t> </a:t>
                      </a:r>
                      <a:r>
                        <a:rPr lang="eu-ES" sz="1600" u="none" strike="noStrike" dirty="0" err="1">
                          <a:effectLst/>
                        </a:rPr>
                        <a:t>Sudanese</a:t>
                      </a:r>
                      <a:r>
                        <a:rPr lang="eu-ES" sz="1600" u="none" strike="noStrike" dirty="0">
                          <a:effectLst/>
                        </a:rPr>
                        <a:t> + </a:t>
                      </a:r>
                      <a:r>
                        <a:rPr lang="eu-ES" sz="1600" u="none" strike="noStrike" dirty="0" err="1">
                          <a:effectLst/>
                        </a:rPr>
                        <a:t>Host</a:t>
                      </a:r>
                      <a:r>
                        <a:rPr lang="eu-ES" sz="1600" u="none" strike="noStrike" dirty="0">
                          <a:effectLst/>
                        </a:rPr>
                        <a:t> </a:t>
                      </a:r>
                      <a:r>
                        <a:rPr lang="eu-ES" sz="1600" u="none" strike="noStrike" dirty="0" err="1">
                          <a:effectLst/>
                        </a:rPr>
                        <a:t>Communities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2312115037"/>
                  </a:ext>
                </a:extLst>
              </a:tr>
              <a:tr h="223617"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>
                          <a:effectLst/>
                        </a:rPr>
                        <a:t>6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b="1" u="none" strike="noStrike" dirty="0" err="1">
                          <a:effectLst/>
                          <a:highlight>
                            <a:srgbClr val="FF0000"/>
                          </a:highlight>
                        </a:rPr>
                        <a:t>Kikuube</a:t>
                      </a:r>
                      <a:endParaRPr lang="eu-E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 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>
                          <a:effectLst/>
                        </a:rPr>
                        <a:t>12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b="1" u="none" strike="noStrike" dirty="0" err="1">
                          <a:effectLst/>
                          <a:highlight>
                            <a:srgbClr val="00FF00"/>
                          </a:highlight>
                        </a:rPr>
                        <a:t>Obongi</a:t>
                      </a:r>
                      <a:endParaRPr lang="eu-E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 dirty="0">
                          <a:effectLst/>
                        </a:rPr>
                        <a:t>14610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2162333107"/>
                  </a:ext>
                </a:extLst>
              </a:tr>
              <a:tr h="223617"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Partners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 dirty="0">
                          <a:effectLst/>
                        </a:rPr>
                        <a:t> 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Partners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 dirty="0">
                          <a:effectLst/>
                        </a:rPr>
                        <a:t>4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1726388782"/>
                  </a:ext>
                </a:extLst>
              </a:tr>
              <a:tr h="234799"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Refugee Origin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 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Refugee Origin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 dirty="0" err="1">
                          <a:effectLst/>
                        </a:rPr>
                        <a:t>South</a:t>
                      </a:r>
                      <a:r>
                        <a:rPr lang="eu-ES" sz="1600" u="none" strike="noStrike" dirty="0">
                          <a:effectLst/>
                        </a:rPr>
                        <a:t> </a:t>
                      </a:r>
                      <a:r>
                        <a:rPr lang="eu-ES" sz="1600" u="none" strike="noStrike" dirty="0" err="1">
                          <a:effectLst/>
                        </a:rPr>
                        <a:t>Sudanese</a:t>
                      </a:r>
                      <a:r>
                        <a:rPr lang="eu-ES" sz="1600" u="none" strike="noStrike" dirty="0">
                          <a:effectLst/>
                        </a:rPr>
                        <a:t> &amp; </a:t>
                      </a:r>
                      <a:r>
                        <a:rPr lang="eu-ES" sz="1600" u="none" strike="noStrike" dirty="0" err="1">
                          <a:effectLst/>
                        </a:rPr>
                        <a:t>Host</a:t>
                      </a:r>
                      <a:r>
                        <a:rPr lang="eu-ES" sz="1600" u="none" strike="noStrike" dirty="0">
                          <a:effectLst/>
                        </a:rPr>
                        <a:t> </a:t>
                      </a:r>
                      <a:r>
                        <a:rPr lang="eu-ES" sz="1600" u="none" strike="noStrike" dirty="0" err="1">
                          <a:effectLst/>
                        </a:rPr>
                        <a:t>Communities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1537865620"/>
                  </a:ext>
                </a:extLst>
              </a:tr>
              <a:tr h="223617"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>
                          <a:effectLst/>
                        </a:rPr>
                        <a:t>13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b="1" u="none" strike="noStrike" dirty="0" err="1">
                          <a:effectLst/>
                          <a:highlight>
                            <a:srgbClr val="00FF00"/>
                          </a:highlight>
                        </a:rPr>
                        <a:t>Yumbe</a:t>
                      </a:r>
                      <a:endParaRPr lang="eu-ES" sz="16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 dirty="0">
                          <a:effectLst/>
                        </a:rPr>
                        <a:t>53269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692696967"/>
                  </a:ext>
                </a:extLst>
              </a:tr>
              <a:tr h="223617"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>
                          <a:effectLst/>
                        </a:rPr>
                        <a:t>Partners</a:t>
                      </a:r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u-ES" sz="1600" u="none" strike="noStrike" dirty="0">
                          <a:effectLst/>
                        </a:rPr>
                        <a:t>12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966169339"/>
                  </a:ext>
                </a:extLst>
              </a:tr>
              <a:tr h="234799"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 dirty="0" err="1">
                          <a:effectLst/>
                        </a:rPr>
                        <a:t>Refugee</a:t>
                      </a:r>
                      <a:r>
                        <a:rPr lang="eu-ES" sz="1600" u="none" strike="noStrike" dirty="0">
                          <a:effectLst/>
                        </a:rPr>
                        <a:t> </a:t>
                      </a:r>
                      <a:r>
                        <a:rPr lang="eu-ES" sz="1600" u="none" strike="noStrike" dirty="0" err="1">
                          <a:effectLst/>
                        </a:rPr>
                        <a:t>Origin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u-ES" sz="1600" u="none" strike="noStrike" dirty="0" err="1">
                          <a:effectLst/>
                        </a:rPr>
                        <a:t>South</a:t>
                      </a:r>
                      <a:r>
                        <a:rPr lang="eu-ES" sz="1600" u="none" strike="noStrike" dirty="0">
                          <a:effectLst/>
                        </a:rPr>
                        <a:t> </a:t>
                      </a:r>
                      <a:r>
                        <a:rPr lang="eu-ES" sz="1600" u="none" strike="noStrike" dirty="0" err="1">
                          <a:effectLst/>
                        </a:rPr>
                        <a:t>Sudanese</a:t>
                      </a:r>
                      <a:r>
                        <a:rPr lang="eu-ES" sz="1600" u="none" strike="noStrike" dirty="0">
                          <a:effectLst/>
                        </a:rPr>
                        <a:t> &amp; </a:t>
                      </a:r>
                      <a:r>
                        <a:rPr lang="eu-ES" sz="1600" u="none" strike="noStrike" dirty="0" err="1">
                          <a:effectLst/>
                        </a:rPr>
                        <a:t>Host</a:t>
                      </a:r>
                      <a:r>
                        <a:rPr lang="eu-ES" sz="1600" u="none" strike="noStrike" dirty="0">
                          <a:effectLst/>
                        </a:rPr>
                        <a:t> </a:t>
                      </a:r>
                      <a:r>
                        <a:rPr lang="eu-ES" sz="1600" u="none" strike="noStrike" dirty="0" err="1">
                          <a:effectLst/>
                        </a:rPr>
                        <a:t>Communities</a:t>
                      </a:r>
                      <a:endParaRPr lang="eu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3" marR="9513" marT="9513" marB="0" anchor="b"/>
                </a:tc>
                <a:extLst>
                  <a:ext uri="{0D108BD9-81ED-4DB2-BD59-A6C34878D82A}">
                    <a16:rowId xmlns:a16="http://schemas.microsoft.com/office/drawing/2014/main" val="2882610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3957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Tema de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</TotalTime>
  <Words>2653</Words>
  <Application>Microsoft Office PowerPoint</Application>
  <PresentationFormat>Panorámica</PresentationFormat>
  <Paragraphs>1706</Paragraphs>
  <Slides>26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Refugee Response Plan: Livelihoods &amp; Resilience Sector </vt:lpstr>
      <vt:lpstr>Mapping exercise</vt:lpstr>
      <vt:lpstr>Organizations Mapped and having reported in ActivityInfo</vt:lpstr>
      <vt:lpstr>Objectives Overview </vt:lpstr>
      <vt:lpstr>Objective 1</vt:lpstr>
      <vt:lpstr>Objective 2</vt:lpstr>
      <vt:lpstr>Objective 3</vt:lpstr>
      <vt:lpstr>ActivityInfo Results Overview</vt:lpstr>
      <vt:lpstr>1.  of HH Receiving Emergency Livelihood Support</vt:lpstr>
      <vt:lpstr># of market assessments completed</vt:lpstr>
      <vt:lpstr># of tons of agriculture inputs distributed</vt:lpstr>
      <vt:lpstr># of people trained on GAP</vt:lpstr>
      <vt:lpstr># of individuals receiving CSA training support</vt:lpstr>
      <vt:lpstr># of HH having received productive assets</vt:lpstr>
      <vt:lpstr># of market scans completed to inform vocational trainings offered</vt:lpstr>
      <vt:lpstr># of people receiving business skills training support </vt:lpstr>
      <vt:lpstr># of livelihood associations formed</vt:lpstr>
      <vt:lpstr># of people participating in livelihood associations</vt:lpstr>
      <vt:lpstr># of people engaged in short-term employment opportunities</vt:lpstr>
      <vt:lpstr>Public Work Activities</vt:lpstr>
      <vt:lpstr># of IGA established </vt:lpstr>
      <vt:lpstr># of people participating in a credit and saving group</vt:lpstr>
      <vt:lpstr># of formal and non-formal long-term employment opportunities created.</vt:lpstr>
      <vt:lpstr># of groups trained on O&amp;M</vt:lpstr>
      <vt:lpstr># of people trained on refugee rights and national policies</vt:lpstr>
      <vt:lpstr>Indicators which had nothing reported.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Refugee Response Plan: Livelihoods &amp; Resilience Sector </dc:title>
  <dc:creator>Xabi Goikor</dc:creator>
  <cp:lastModifiedBy>Xabi Goikor</cp:lastModifiedBy>
  <cp:revision>35</cp:revision>
  <dcterms:created xsi:type="dcterms:W3CDTF">2019-08-20T07:45:08Z</dcterms:created>
  <dcterms:modified xsi:type="dcterms:W3CDTF">2019-08-20T10:29:30Z</dcterms:modified>
</cp:coreProperties>
</file>